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27.xml.rels" ContentType="application/vnd.openxmlformats-package.relationships+xml"/>
  <Override PartName="/ppt/notesSlides/_rels/notesSlide34.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23.xml.rels" ContentType="application/vnd.openxmlformats-package.relationships+xml"/>
  <Override PartName="/ppt/notesSlides/_rels/notesSlide32.xml.rels" ContentType="application/vnd.openxmlformats-package.relationships+xml"/>
  <Override PartName="/ppt/notesSlides/_rels/notesSlide1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21.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_rels/presentation.xml.rels" ContentType="application/vnd.openxmlformats-package.relationships+xml"/>
  <Override PartName="/ppt/media/image9.png" ContentType="image/png"/>
  <Override PartName="/ppt/media/image8.png" ContentType="image/png"/>
  <Override PartName="/ppt/media/image7.png" ContentType="image/png"/>
  <Override PartName="/ppt/media/image22.jpeg" ContentType="image/jpeg"/>
  <Override PartName="/ppt/media/image12.jpeg" ContentType="image/jpeg"/>
  <Override PartName="/ppt/media/image11.png" ContentType="image/png"/>
  <Override PartName="/ppt/media/image6.png" ContentType="image/png"/>
  <Override PartName="/ppt/media/image10.png" ContentType="image/png"/>
  <Override PartName="/ppt/media/image5.png" ContentType="image/png"/>
  <Override PartName="/ppt/media/image13.jpeg" ContentType="image/jpeg"/>
  <Override PartName="/ppt/media/image23.png" ContentType="image/png"/>
  <Override PartName="/ppt/media/image4.png" ContentType="image/png"/>
  <Override PartName="/ppt/media/image21.png" ContentType="image/png"/>
  <Override PartName="/ppt/media/image19.png" ContentType="image/png"/>
  <Override PartName="/ppt/media/image1.png" ContentType="image/png"/>
  <Override PartName="/ppt/media/image2.jpeg" ContentType="image/jpeg"/>
  <Override PartName="/ppt/media/image3.png" ContentType="image/png"/>
  <Override PartName="/ppt/media/image20.png" ContentType="image/png"/>
  <Override PartName="/ppt/media/image18.png" ContentType="image/png"/>
  <Override PartName="/ppt/media/image17.png" ContentType="image/png"/>
  <Override PartName="/ppt/media/image16.png" ContentType="image/png"/>
  <Override PartName="/ppt/media/image24.jpeg" ContentType="image/jpeg"/>
  <Override PartName="/ppt/media/image15.png" ContentType="image/png"/>
  <Override PartName="/ppt/media/image14.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40"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41"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42"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43"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44"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E718397E-BAB8-47C9-84C4-AB07C5E7EDFE}"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sldImg"/>
          </p:nvPr>
        </p:nvSpPr>
        <p:spPr>
          <a:xfrm>
            <a:off x="533520" y="764280"/>
            <a:ext cx="6695640" cy="3762360"/>
          </a:xfrm>
          <a:prstGeom prst="rect">
            <a:avLst/>
          </a:prstGeom>
          <a:ln w="0">
            <a:noFill/>
          </a:ln>
        </p:spPr>
      </p:sp>
      <p:sp>
        <p:nvSpPr>
          <p:cNvPr id="176" name="PlaceHolder 2"/>
          <p:cNvSpPr>
            <a:spLocks noGrp="1"/>
          </p:cNvSpPr>
          <p:nvPr>
            <p:ph type="body"/>
          </p:nvPr>
        </p:nvSpPr>
        <p:spPr>
          <a:xfrm>
            <a:off x="777240" y="4777560"/>
            <a:ext cx="6208560" cy="4516920"/>
          </a:xfrm>
          <a:prstGeom prst="rect">
            <a:avLst/>
          </a:prstGeom>
          <a:noFill/>
          <a:ln w="0">
            <a:noFill/>
          </a:ln>
        </p:spPr>
        <p:txBody>
          <a:bodyPr lIns="0" rIns="0" tIns="0" bIns="0" anchor="t">
            <a:noAutofit/>
          </a:bodyPr>
          <a:p>
            <a:pPr marL="216000" indent="-207720">
              <a:lnSpc>
                <a:spcPct val="100000"/>
              </a:lnSpc>
              <a:buNone/>
              <a:tabLst>
                <a:tab algn="l" pos="0"/>
              </a:tabLst>
            </a:pPr>
            <a:r>
              <a:rPr b="0" lang="en-US" sz="2000" spc="-1" strike="noStrike">
                <a:latin typeface="Arial"/>
              </a:rPr>
              <a:t>Welcome</a:t>
            </a:r>
            <a:endParaRPr b="0" lang="en-US" sz="2000" spc="-1" strike="noStrike">
              <a:latin typeface="Arial"/>
            </a:endParaRPr>
          </a:p>
          <a:p>
            <a:pPr marL="216000" indent="-207720">
              <a:lnSpc>
                <a:spcPct val="100000"/>
              </a:lnSpc>
              <a:buNone/>
              <a:tabLst>
                <a:tab algn="l" pos="0"/>
              </a:tabLst>
            </a:pPr>
            <a:endParaRPr b="0" lang="en-US" sz="2000" spc="-1" strike="noStrike">
              <a:latin typeface="Arial"/>
            </a:endParaRPr>
          </a:p>
          <a:p>
            <a:pPr marL="216000" indent="-207720">
              <a:lnSpc>
                <a:spcPct val="100000"/>
              </a:lnSpc>
              <a:buNone/>
              <a:tabLst>
                <a:tab algn="l" pos="0"/>
              </a:tabLst>
            </a:pPr>
            <a:r>
              <a:rPr b="0" lang="en-US" sz="2000" spc="-1" strike="noStrike">
                <a:latin typeface="Arial"/>
              </a:rPr>
              <a:t>I would look at FT8 signal reports to see how </a:t>
            </a:r>
            <a:r>
              <a:rPr b="0" lang="en-US" sz="2000" spc="-1" strike="noStrike">
                <a:latin typeface="Arial"/>
              </a:rPr>
              <a:t>my G5RV was working in comparison to </a:t>
            </a:r>
            <a:r>
              <a:rPr b="0" lang="en-US" sz="2000" spc="-1" strike="noStrike">
                <a:latin typeface="Arial"/>
              </a:rPr>
              <a:t>others.  Whenever I saw that I sent a great </a:t>
            </a:r>
            <a:r>
              <a:rPr b="0" lang="en-US" sz="2000" spc="-1" strike="noStrike">
                <a:latin typeface="Arial"/>
              </a:rPr>
              <a:t>signal report, it was either a yagi, or a </a:t>
            </a:r>
            <a:r>
              <a:rPr b="0" lang="en-US" sz="2000" spc="-1" strike="noStrike">
                <a:latin typeface="Arial"/>
              </a:rPr>
              <a:t>hexbeam.  </a:t>
            </a:r>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685800" y="1143000"/>
            <a:ext cx="5475960" cy="3075840"/>
          </a:xfrm>
          <a:prstGeom prst="rect">
            <a:avLst/>
          </a:prstGeom>
          <a:ln w="0">
            <a:noFill/>
          </a:ln>
        </p:spPr>
      </p:sp>
      <p:sp>
        <p:nvSpPr>
          <p:cNvPr id="202"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03"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1A938B71-ACE1-4A02-B1B9-F98BEFA29610}"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685800" y="1143000"/>
            <a:ext cx="5475960" cy="3075840"/>
          </a:xfrm>
          <a:prstGeom prst="rect">
            <a:avLst/>
          </a:prstGeom>
          <a:ln w="0">
            <a:noFill/>
          </a:ln>
        </p:spPr>
      </p:sp>
      <p:sp>
        <p:nvSpPr>
          <p:cNvPr id="205"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06"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0C414D9-068D-4AC3-9857-FE533364198C}"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685800" y="1143000"/>
            <a:ext cx="5475960" cy="3075840"/>
          </a:xfrm>
          <a:prstGeom prst="rect">
            <a:avLst/>
          </a:prstGeom>
          <a:ln w="0">
            <a:noFill/>
          </a:ln>
        </p:spPr>
      </p:sp>
      <p:sp>
        <p:nvSpPr>
          <p:cNvPr id="208"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09"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0A8CD4D6-E57C-4515-A0E8-935DBC5E68FF}"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685800" y="1143000"/>
            <a:ext cx="5475960" cy="3075840"/>
          </a:xfrm>
          <a:prstGeom prst="rect">
            <a:avLst/>
          </a:prstGeom>
          <a:ln w="0">
            <a:noFill/>
          </a:ln>
        </p:spPr>
      </p:sp>
      <p:sp>
        <p:nvSpPr>
          <p:cNvPr id="211"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12"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72392A0-E982-42BF-A77A-9520D4B55CA6}"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685800" y="1143000"/>
            <a:ext cx="5475960" cy="3075840"/>
          </a:xfrm>
          <a:prstGeom prst="rect">
            <a:avLst/>
          </a:prstGeom>
          <a:ln w="0">
            <a:noFill/>
          </a:ln>
        </p:spPr>
      </p:sp>
      <p:sp>
        <p:nvSpPr>
          <p:cNvPr id="214"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5280">
              <a:lnSpc>
                <a:spcPct val="100000"/>
              </a:lnSpc>
              <a:buNone/>
              <a:tabLst>
                <a:tab algn="l" pos="0"/>
              </a:tabLst>
            </a:pPr>
            <a:r>
              <a:rPr b="0" lang="en-US" sz="1800" spc="-1" strike="noStrike">
                <a:latin typeface="Arial"/>
              </a:rPr>
              <a:t>Gotcha!  Make sure to drill the holes far enough apart that the screw posts don’t touch on the inside of the tube.</a:t>
            </a:r>
            <a:endParaRPr b="0" lang="en-US" sz="1800" spc="-1" strike="noStrike">
              <a:latin typeface="Arial"/>
            </a:endParaRPr>
          </a:p>
        </p:txBody>
      </p:sp>
      <p:sp>
        <p:nvSpPr>
          <p:cNvPr id="215"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0CD6E69-63FB-4481-9B8C-4E008D1300CF}"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685800" y="1143000"/>
            <a:ext cx="5475960" cy="3075840"/>
          </a:xfrm>
          <a:prstGeom prst="rect">
            <a:avLst/>
          </a:prstGeom>
          <a:ln w="0">
            <a:noFill/>
          </a:ln>
        </p:spPr>
      </p:sp>
      <p:sp>
        <p:nvSpPr>
          <p:cNvPr id="217"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5280">
              <a:lnSpc>
                <a:spcPct val="100000"/>
              </a:lnSpc>
              <a:buNone/>
              <a:tabLst>
                <a:tab algn="l" pos="0"/>
              </a:tabLst>
            </a:pPr>
            <a:r>
              <a:rPr b="0" lang="en-US" sz="1800" spc="-1" strike="noStrike">
                <a:latin typeface="Arial"/>
              </a:rPr>
              <a:t>Make sure that you measure accurately!  Your SWR meter will thank you!</a:t>
            </a:r>
            <a:endParaRPr b="0" lang="en-US" sz="1800" spc="-1" strike="noStrike">
              <a:latin typeface="Arial"/>
            </a:endParaRPr>
          </a:p>
        </p:txBody>
      </p:sp>
      <p:sp>
        <p:nvSpPr>
          <p:cNvPr id="218"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0A76A0A-B551-41CE-8DC9-7403210DC155}"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685800" y="1143000"/>
            <a:ext cx="5475960" cy="3075840"/>
          </a:xfrm>
          <a:prstGeom prst="rect">
            <a:avLst/>
          </a:prstGeom>
          <a:ln w="0">
            <a:noFill/>
          </a:ln>
        </p:spPr>
      </p:sp>
      <p:sp>
        <p:nvSpPr>
          <p:cNvPr id="220"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21"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FA70CE0E-D589-49ED-8BD9-2AD29CE14C9F}"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685800" y="1143000"/>
            <a:ext cx="5475960" cy="3075840"/>
          </a:xfrm>
          <a:prstGeom prst="rect">
            <a:avLst/>
          </a:prstGeom>
          <a:ln w="0">
            <a:noFill/>
          </a:ln>
        </p:spPr>
      </p:sp>
      <p:sp>
        <p:nvSpPr>
          <p:cNvPr id="223"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24"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8E49236-2FF6-41DC-9FEB-25697948C164}"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sldImg"/>
          </p:nvPr>
        </p:nvSpPr>
        <p:spPr>
          <a:xfrm>
            <a:off x="685800" y="1143000"/>
            <a:ext cx="5475960" cy="3075840"/>
          </a:xfrm>
          <a:prstGeom prst="rect">
            <a:avLst/>
          </a:prstGeom>
          <a:ln w="0">
            <a:noFill/>
          </a:ln>
        </p:spPr>
      </p:sp>
      <p:sp>
        <p:nvSpPr>
          <p:cNvPr id="226"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27"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A567373E-5E13-4C7F-9A4F-79BCEEA4DB16}"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685800" y="1143000"/>
            <a:ext cx="5475960" cy="3075840"/>
          </a:xfrm>
          <a:prstGeom prst="rect">
            <a:avLst/>
          </a:prstGeom>
          <a:ln w="0">
            <a:noFill/>
          </a:ln>
        </p:spPr>
      </p:sp>
      <p:sp>
        <p:nvSpPr>
          <p:cNvPr id="229"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30"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2E27BF1C-931F-40C3-B86B-EAAA7BB39BDD}"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533520" y="764280"/>
            <a:ext cx="6695640" cy="3762360"/>
          </a:xfrm>
          <a:prstGeom prst="rect">
            <a:avLst/>
          </a:prstGeom>
          <a:ln w="0">
            <a:noFill/>
          </a:ln>
        </p:spPr>
      </p:sp>
      <p:sp>
        <p:nvSpPr>
          <p:cNvPr id="178" name="PlaceHolder 2"/>
          <p:cNvSpPr>
            <a:spLocks noGrp="1"/>
          </p:cNvSpPr>
          <p:nvPr>
            <p:ph type="body"/>
          </p:nvPr>
        </p:nvSpPr>
        <p:spPr>
          <a:xfrm>
            <a:off x="777240" y="4777560"/>
            <a:ext cx="6208560" cy="4516920"/>
          </a:xfrm>
          <a:prstGeom prst="rect">
            <a:avLst/>
          </a:prstGeom>
          <a:noFill/>
          <a:ln w="0">
            <a:noFill/>
          </a:ln>
        </p:spPr>
        <p:txBody>
          <a:bodyPr lIns="0" rIns="0" tIns="0" bIns="0" anchor="t">
            <a:noAutofit/>
          </a:bodyPr>
          <a:p>
            <a:pPr marL="216000" indent="-207720">
              <a:lnSpc>
                <a:spcPct val="100000"/>
              </a:lnSpc>
              <a:buNone/>
              <a:tabLst>
                <a:tab algn="l" pos="0"/>
              </a:tabLst>
            </a:pPr>
            <a:r>
              <a:rPr b="0" lang="en-US" sz="2000" spc="-1" strike="noStrike">
                <a:latin typeface="Arial"/>
              </a:rPr>
              <a:t>Yes, I took Steve Whiteheads Saturday class.</a:t>
            </a:r>
            <a:endParaRPr b="0" lang="en-US" sz="2000" spc="-1" strike="noStrike">
              <a:latin typeface="Arial"/>
            </a:endParaRPr>
          </a:p>
          <a:p>
            <a:pPr marL="216000" indent="-207720">
              <a:lnSpc>
                <a:spcPct val="100000"/>
              </a:lnSpc>
              <a:buNone/>
              <a:tabLst>
                <a:tab algn="l" pos="0"/>
              </a:tabLst>
            </a:pPr>
            <a:r>
              <a:rPr b="0" lang="en-US" sz="2000" spc="-1" strike="noStrike">
                <a:latin typeface="Arial"/>
              </a:rPr>
              <a:t>Failed the first test</a:t>
            </a:r>
            <a:endParaRPr b="0" lang="en-US" sz="2000" spc="-1" strike="noStrike">
              <a:latin typeface="Arial"/>
            </a:endParaRPr>
          </a:p>
          <a:p>
            <a:pPr marL="216000" indent="-207720">
              <a:lnSpc>
                <a:spcPct val="100000"/>
              </a:lnSpc>
              <a:buNone/>
              <a:tabLst>
                <a:tab algn="l" pos="0"/>
              </a:tabLst>
            </a:pPr>
            <a:r>
              <a:rPr b="0" lang="en-US" sz="2000" spc="-1" strike="noStrike">
                <a:latin typeface="Arial"/>
              </a:rPr>
              <a:t>Passed the second time and received the call KD7TZG.</a:t>
            </a:r>
            <a:endParaRPr b="0" lang="en-US" sz="2000" spc="-1" strike="noStrike">
              <a:latin typeface="Arial"/>
            </a:endParaRPr>
          </a:p>
          <a:p>
            <a:pPr marL="216000" indent="-207720">
              <a:lnSpc>
                <a:spcPct val="100000"/>
              </a:lnSpc>
              <a:buNone/>
              <a:tabLst>
                <a:tab algn="l" pos="0"/>
              </a:tabLst>
            </a:pPr>
            <a:r>
              <a:rPr b="0" lang="en-US" sz="2000" spc="-1" strike="noStrike">
                <a:latin typeface="Arial"/>
              </a:rPr>
              <a:t>No radio for years.  Tania got me one in 2019</a:t>
            </a:r>
            <a:endParaRPr b="0" lang="en-US" sz="2000" spc="-1" strike="noStrike">
              <a:latin typeface="Arial"/>
            </a:endParaRPr>
          </a:p>
          <a:p>
            <a:pPr marL="216000" indent="-207720">
              <a:lnSpc>
                <a:spcPct val="100000"/>
              </a:lnSpc>
              <a:buNone/>
              <a:tabLst>
                <a:tab algn="l" pos="0"/>
              </a:tabLst>
            </a:pPr>
            <a:r>
              <a:rPr b="0" lang="en-US" sz="2000" spc="-1" strike="noStrike">
                <a:latin typeface="Arial"/>
              </a:rPr>
              <a:t>General</a:t>
            </a:r>
            <a:endParaRPr b="0" lang="en-US" sz="2000" spc="-1" strike="noStrike">
              <a:latin typeface="Arial"/>
            </a:endParaRPr>
          </a:p>
          <a:p>
            <a:pPr marL="216000" indent="-207720">
              <a:lnSpc>
                <a:spcPct val="100000"/>
              </a:lnSpc>
              <a:buNone/>
              <a:tabLst>
                <a:tab algn="l" pos="0"/>
              </a:tabLst>
            </a:pPr>
            <a:r>
              <a:rPr b="0" lang="en-US" sz="2000" spc="-1" strike="noStrike">
                <a:latin typeface="Arial"/>
              </a:rPr>
              <a:t>Amateur Extra the same day my oldest son Andy got his Technician license - KJ7FUJ</a:t>
            </a:r>
            <a:endParaRPr b="0" lang="en-US"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685800" y="1143000"/>
            <a:ext cx="5475960" cy="3075840"/>
          </a:xfrm>
          <a:prstGeom prst="rect">
            <a:avLst/>
          </a:prstGeom>
          <a:ln w="0">
            <a:noFill/>
          </a:ln>
        </p:spPr>
      </p:sp>
      <p:sp>
        <p:nvSpPr>
          <p:cNvPr id="232"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33"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CF81E10-F634-44B4-B422-AE9971063BDF}"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685800" y="1143000"/>
            <a:ext cx="5475960" cy="3075840"/>
          </a:xfrm>
          <a:prstGeom prst="rect">
            <a:avLst/>
          </a:prstGeom>
          <a:ln w="0">
            <a:noFill/>
          </a:ln>
        </p:spPr>
      </p:sp>
      <p:sp>
        <p:nvSpPr>
          <p:cNvPr id="235"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36"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A8AF80E0-C3C0-4AD4-AB7A-06A3C73070EF}"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685800" y="1143000"/>
            <a:ext cx="5475960" cy="3075840"/>
          </a:xfrm>
          <a:prstGeom prst="rect">
            <a:avLst/>
          </a:prstGeom>
          <a:ln w="0">
            <a:noFill/>
          </a:ln>
        </p:spPr>
      </p:sp>
      <p:sp>
        <p:nvSpPr>
          <p:cNvPr id="238"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39"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368A93F-488F-4348-A804-55BFB008EB4F}"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685800" y="1143000"/>
            <a:ext cx="5475960" cy="3075840"/>
          </a:xfrm>
          <a:prstGeom prst="rect">
            <a:avLst/>
          </a:prstGeom>
          <a:ln w="0">
            <a:noFill/>
          </a:ln>
        </p:spPr>
      </p:sp>
      <p:sp>
        <p:nvSpPr>
          <p:cNvPr id="241"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6000">
              <a:lnSpc>
                <a:spcPct val="100000"/>
              </a:lnSpc>
              <a:buNone/>
              <a:tabLst>
                <a:tab algn="l" pos="0"/>
              </a:tabLst>
            </a:pPr>
            <a:r>
              <a:rPr b="0" lang="en-US" sz="1800" spc="-1" strike="noStrike">
                <a:latin typeface="Arial"/>
              </a:rPr>
              <a:t>These are the bands from the ARRL Chart.  MID is the middle of the band.  The offset is the +- offset from the middle of the band to the edges.</a:t>
            </a:r>
            <a:endParaRPr b="0" lang="en-US" sz="1800" spc="-1" strike="noStrike">
              <a:latin typeface="Arial"/>
            </a:endParaRPr>
          </a:p>
        </p:txBody>
      </p:sp>
      <p:sp>
        <p:nvSpPr>
          <p:cNvPr id="242"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D57C0F4-CCC8-40AC-BC30-5E3498F2E0E6}"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685800" y="1143000"/>
            <a:ext cx="5475960" cy="3075840"/>
          </a:xfrm>
          <a:prstGeom prst="rect">
            <a:avLst/>
          </a:prstGeom>
          <a:ln w="0">
            <a:noFill/>
          </a:ln>
        </p:spPr>
      </p:sp>
      <p:sp>
        <p:nvSpPr>
          <p:cNvPr id="244"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BF80981A-0089-4BE7-BE09-889D721FC524}"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685800" y="1143000"/>
            <a:ext cx="5475960" cy="3075840"/>
          </a:xfrm>
          <a:prstGeom prst="rect">
            <a:avLst/>
          </a:prstGeom>
          <a:ln w="0">
            <a:noFill/>
          </a:ln>
        </p:spPr>
      </p:sp>
      <p:sp>
        <p:nvSpPr>
          <p:cNvPr id="246"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4681A8B-03AA-4093-AACD-23066B30C483}"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685800" y="1143000"/>
            <a:ext cx="5475960" cy="3075840"/>
          </a:xfrm>
          <a:prstGeom prst="rect">
            <a:avLst/>
          </a:prstGeom>
          <a:ln w="0">
            <a:noFill/>
          </a:ln>
        </p:spPr>
      </p:sp>
      <p:sp>
        <p:nvSpPr>
          <p:cNvPr id="248"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5949460-C20F-4C15-A5E2-70F36E29CFD0}"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685800" y="1143000"/>
            <a:ext cx="5475960" cy="3075840"/>
          </a:xfrm>
          <a:prstGeom prst="rect">
            <a:avLst/>
          </a:prstGeom>
          <a:ln w="0">
            <a:noFill/>
          </a:ln>
        </p:spPr>
      </p:sp>
      <p:sp>
        <p:nvSpPr>
          <p:cNvPr id="250"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9F62496F-A959-4261-B8FA-3C5E577B84DE}"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685800" y="1143000"/>
            <a:ext cx="5475960" cy="3075840"/>
          </a:xfrm>
          <a:prstGeom prst="rect">
            <a:avLst/>
          </a:prstGeom>
          <a:ln w="0">
            <a:noFill/>
          </a:ln>
        </p:spPr>
      </p:sp>
      <p:sp>
        <p:nvSpPr>
          <p:cNvPr id="252"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E8038C4-BC31-43E2-9DD0-10BE7C6A191E}"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685800" y="1143000"/>
            <a:ext cx="5475960" cy="3075840"/>
          </a:xfrm>
          <a:prstGeom prst="rect">
            <a:avLst/>
          </a:prstGeom>
          <a:ln w="0">
            <a:noFill/>
          </a:ln>
        </p:spPr>
      </p:sp>
      <p:sp>
        <p:nvSpPr>
          <p:cNvPr id="254"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C3B1638-3CC1-49AB-93A6-8774A8D42C2A}"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380880" y="694800"/>
            <a:ext cx="6089400" cy="3422520"/>
          </a:xfrm>
          <a:prstGeom prst="rect">
            <a:avLst/>
          </a:prstGeom>
          <a:ln w="0">
            <a:noFill/>
          </a:ln>
        </p:spPr>
      </p:sp>
      <p:sp>
        <p:nvSpPr>
          <p:cNvPr id="180" name="PlaceHolder 2"/>
          <p:cNvSpPr>
            <a:spLocks noGrp="1"/>
          </p:cNvSpPr>
          <p:nvPr>
            <p:ph type="body"/>
          </p:nvPr>
        </p:nvSpPr>
        <p:spPr>
          <a:xfrm>
            <a:off x="685800" y="4343400"/>
            <a:ext cx="5479920" cy="4108320"/>
          </a:xfrm>
          <a:prstGeom prst="rect">
            <a:avLst/>
          </a:prstGeom>
          <a:noFill/>
          <a:ln w="0">
            <a:noFill/>
          </a:ln>
        </p:spPr>
        <p:txBody>
          <a:bodyPr lIns="0" rIns="0" tIns="0" bIns="0" anchor="t">
            <a:noAutofit/>
          </a:bodyPr>
          <a:p>
            <a:pPr marL="216000" indent="-210600">
              <a:lnSpc>
                <a:spcPct val="100000"/>
              </a:lnSpc>
              <a:buNone/>
              <a:tabLst>
                <a:tab algn="l" pos="0"/>
              </a:tabLst>
            </a:pPr>
            <a:r>
              <a:rPr b="0" lang="en-US" sz="2000" spc="-1" strike="noStrike">
                <a:latin typeface="Arial"/>
              </a:rPr>
              <a:t>This course is my adventure in finding and building a better antenna to replace my G5RV multi-band antenna.</a:t>
            </a:r>
            <a:endParaRPr b="0" lang="en-US"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685800" y="1143000"/>
            <a:ext cx="5475960" cy="3075840"/>
          </a:xfrm>
          <a:prstGeom prst="rect">
            <a:avLst/>
          </a:prstGeom>
          <a:ln w="0">
            <a:noFill/>
          </a:ln>
        </p:spPr>
      </p:sp>
      <p:sp>
        <p:nvSpPr>
          <p:cNvPr id="256" name="CustomShape 2"/>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71DCFEA4-409E-4877-BE29-7DDB3FC4B9D8}"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685800" y="1143000"/>
            <a:ext cx="5475960" cy="3075840"/>
          </a:xfrm>
          <a:prstGeom prst="rect">
            <a:avLst/>
          </a:prstGeom>
          <a:ln w="0">
            <a:noFill/>
          </a:ln>
        </p:spPr>
      </p:sp>
      <p:sp>
        <p:nvSpPr>
          <p:cNvPr id="258"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59"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751CBEA-7917-45E7-8441-F268A55FE9E3}"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Img"/>
          </p:nvPr>
        </p:nvSpPr>
        <p:spPr>
          <a:xfrm>
            <a:off x="685800" y="1143000"/>
            <a:ext cx="5475960" cy="3075840"/>
          </a:xfrm>
          <a:prstGeom prst="rect">
            <a:avLst/>
          </a:prstGeom>
          <a:ln w="0">
            <a:noFill/>
          </a:ln>
        </p:spPr>
      </p:sp>
      <p:sp>
        <p:nvSpPr>
          <p:cNvPr id="261" name="PlaceHolder 2"/>
          <p:cNvSpPr>
            <a:spLocks noGrp="1"/>
          </p:cNvSpPr>
          <p:nvPr>
            <p:ph type="body"/>
          </p:nvPr>
        </p:nvSpPr>
        <p:spPr>
          <a:xfrm>
            <a:off x="685800" y="440064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262"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CA984658-FD12-400B-B813-DF50E4580222}" type="slidenum">
              <a:rPr b="0" lang="en-US" sz="1200" spc="-1" strike="noStrike">
                <a:solidFill>
                  <a:srgbClr val="000000"/>
                </a:solidFill>
                <a:latin typeface="Times New Roman"/>
              </a:rPr>
              <a:t>&lt;number&gt;</a:t>
            </a:fld>
            <a:endParaRPr b="0" lang="en-US"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380880" y="694800"/>
            <a:ext cx="6087960" cy="3421080"/>
          </a:xfrm>
          <a:prstGeom prst="rect">
            <a:avLst/>
          </a:prstGeom>
          <a:ln w="0">
            <a:noFill/>
          </a:ln>
        </p:spPr>
      </p:sp>
      <p:sp>
        <p:nvSpPr>
          <p:cNvPr id="264" name="PlaceHolder 2"/>
          <p:cNvSpPr>
            <a:spLocks noGrp="1"/>
          </p:cNvSpPr>
          <p:nvPr>
            <p:ph type="body"/>
          </p:nvPr>
        </p:nvSpPr>
        <p:spPr>
          <a:xfrm>
            <a:off x="731880" y="4343400"/>
            <a:ext cx="5478480" cy="4106880"/>
          </a:xfrm>
          <a:prstGeom prst="rect">
            <a:avLst/>
          </a:prstGeom>
          <a:noFill/>
          <a:ln w="0">
            <a:noFill/>
          </a:ln>
        </p:spPr>
        <p:txBody>
          <a:bodyPr lIns="0" rIns="0" tIns="0" bIns="0" anchor="t">
            <a:noAutofit/>
          </a:bodyPr>
          <a:p>
            <a:pPr marL="216000" indent="-209160">
              <a:lnSpc>
                <a:spcPct val="100000"/>
              </a:lnSpc>
              <a:buNone/>
              <a:tabLst>
                <a:tab algn="l" pos="0"/>
              </a:tabLst>
            </a:pPr>
            <a:r>
              <a:rPr b="0" lang="en-US" sz="2000" spc="-1" strike="noStrike">
                <a:latin typeface="Arial"/>
              </a:rPr>
              <a:t>1. https://winlink.org</a:t>
            </a:r>
            <a:endParaRPr b="0" lang="en-US" sz="2000" spc="-1" strike="noStrike">
              <a:latin typeface="Arial"/>
            </a:endParaRPr>
          </a:p>
          <a:p>
            <a:pPr marL="216000" indent="-209160">
              <a:lnSpc>
                <a:spcPct val="100000"/>
              </a:lnSpc>
              <a:buNone/>
              <a:tabLst>
                <a:tab algn="l" pos="0"/>
              </a:tabLst>
            </a:pPr>
            <a:r>
              <a:rPr b="0" lang="en-US" sz="2000" spc="-1" strike="noStrike">
                <a:latin typeface="Arial"/>
              </a:rPr>
              <a:t>2. Andy Stewart KB1OIQ has a linux (Ubuntu based) live image you can download (Last updated 10/21)</a:t>
            </a:r>
            <a:endParaRPr b="0" lang="en-US" sz="2000" spc="-1" strike="noStrike">
              <a:latin typeface="Arial"/>
            </a:endParaRPr>
          </a:p>
          <a:p>
            <a:pPr marL="216000" indent="-209160">
              <a:lnSpc>
                <a:spcPct val="100000"/>
              </a:lnSpc>
              <a:buNone/>
              <a:tabLst>
                <a:tab algn="l" pos="0"/>
              </a:tabLst>
            </a:pPr>
            <a:r>
              <a:rPr b="0" lang="en-US" sz="2000" spc="-1" strike="noStrike">
                <a:latin typeface="Arial"/>
              </a:rPr>
              <a:t>3. DX Zone has a pretty comprehensive list of software for linux.</a:t>
            </a:r>
            <a:endParaRPr b="0" lang="en-US" sz="2000" spc="-1" strike="noStrike">
              <a:latin typeface="Arial"/>
            </a:endParaRPr>
          </a:p>
          <a:p>
            <a:pPr marL="216000" indent="-209160">
              <a:lnSpc>
                <a:spcPct val="100000"/>
              </a:lnSpc>
              <a:buNone/>
              <a:tabLst>
                <a:tab algn="l" pos="0"/>
              </a:tabLst>
            </a:pPr>
            <a:r>
              <a:rPr b="0" lang="en-US" sz="2000" spc="-1" strike="noStrike">
                <a:latin typeface="Arial"/>
              </a:rPr>
              <a:t>4. Youtube has many good videos on WINLINK, especially K4REF</a:t>
            </a:r>
            <a:endParaRPr b="0" lang="en-U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685800" y="1143000"/>
            <a:ext cx="5475960" cy="3075840"/>
          </a:xfrm>
          <a:prstGeom prst="rect">
            <a:avLst/>
          </a:prstGeom>
          <a:ln w="0">
            <a:noFill/>
          </a:ln>
        </p:spPr>
      </p:sp>
      <p:sp>
        <p:nvSpPr>
          <p:cNvPr id="182"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a:lnSpc>
                <a:spcPct val="100000"/>
              </a:lnSpc>
              <a:buNone/>
            </a:pPr>
            <a:r>
              <a:rPr b="0" lang="en-US" sz="1800" spc="-1" strike="noStrike">
                <a:solidFill>
                  <a:srgbClr val="000000"/>
                </a:solidFill>
                <a:latin typeface="Arial"/>
              </a:rPr>
              <a:t>A Bit of History</a:t>
            </a:r>
            <a:endParaRPr b="0" lang="en-US" sz="1800" spc="-1" strike="noStrike">
              <a:latin typeface="Arial"/>
            </a:endParaRPr>
          </a:p>
          <a:p>
            <a:pPr>
              <a:lnSpc>
                <a:spcPct val="100000"/>
              </a:lnSpc>
              <a:buNone/>
            </a:pPr>
            <a:r>
              <a:rPr b="0" lang="en-US" sz="1800" spc="-1" strike="noStrike">
                <a:solidFill>
                  <a:srgbClr val="000000"/>
                </a:solidFill>
                <a:latin typeface="Arial"/>
              </a:rPr>
              <a:t>The original HEX-BEAM was developed by Mike </a:t>
            </a:r>
            <a:r>
              <a:rPr b="0" lang="en-US" sz="1800" spc="-1" strike="noStrike">
                <a:solidFill>
                  <a:srgbClr val="000000"/>
                </a:solidFill>
                <a:latin typeface="Arial"/>
              </a:rPr>
              <a:t>Traffie, N1HXA, in the early nineties. Mike says his </a:t>
            </a:r>
            <a:r>
              <a:rPr b="0" lang="en-US" sz="1800" spc="-1" strike="noStrike">
                <a:solidFill>
                  <a:srgbClr val="000000"/>
                </a:solidFill>
                <a:latin typeface="Arial"/>
              </a:rPr>
              <a:t>design was inspired by the snowflake. He spent much </a:t>
            </a:r>
            <a:r>
              <a:rPr b="0" lang="en-US" sz="1800" spc="-1" strike="noStrike">
                <a:solidFill>
                  <a:srgbClr val="000000"/>
                </a:solidFill>
                <a:latin typeface="Arial"/>
              </a:rPr>
              <a:t>time in testing and analysis of the antenna and </a:t>
            </a:r>
            <a:r>
              <a:rPr b="0" lang="en-US" sz="1800" spc="-1" strike="noStrike">
                <a:solidFill>
                  <a:srgbClr val="000000"/>
                </a:solidFill>
                <a:latin typeface="Arial"/>
              </a:rPr>
              <a:t>developed the nesting concept that uses an inverted </a:t>
            </a:r>
            <a:r>
              <a:rPr b="0" lang="en-US" sz="1800" spc="-1" strike="noStrike">
                <a:solidFill>
                  <a:srgbClr val="000000"/>
                </a:solidFill>
                <a:latin typeface="Arial"/>
              </a:rPr>
              <a:t>umbrella frame to allow multi band operation. Mike </a:t>
            </a:r>
            <a:r>
              <a:rPr b="0" lang="en-US" sz="1800" spc="-1" strike="noStrike">
                <a:solidFill>
                  <a:srgbClr val="000000"/>
                </a:solidFill>
                <a:latin typeface="Arial"/>
              </a:rPr>
              <a:t>invented many of the unique fixtures and components </a:t>
            </a:r>
            <a:r>
              <a:rPr b="0" lang="en-US" sz="1800" spc="-1" strike="noStrike">
                <a:solidFill>
                  <a:srgbClr val="000000"/>
                </a:solidFill>
                <a:latin typeface="Arial"/>
              </a:rPr>
              <a:t>that became a byword among HEX-BEAM owners and </a:t>
            </a:r>
            <a:r>
              <a:rPr b="0" lang="en-US" sz="1800" spc="-1" strike="noStrike">
                <a:solidFill>
                  <a:srgbClr val="000000"/>
                </a:solidFill>
                <a:latin typeface="Arial"/>
              </a:rPr>
              <a:t>after much experimentation introduced the antenna </a:t>
            </a:r>
            <a:r>
              <a:rPr b="0" lang="en-US" sz="1800" spc="-1" strike="noStrike">
                <a:solidFill>
                  <a:srgbClr val="000000"/>
                </a:solidFill>
                <a:latin typeface="Arial"/>
              </a:rPr>
              <a:t>commercially under the trademark, HEX-BEAM. It </a:t>
            </a:r>
            <a:r>
              <a:rPr b="0" lang="en-US" sz="1800" spc="-1" strike="noStrike">
                <a:solidFill>
                  <a:srgbClr val="000000"/>
                </a:solidFill>
                <a:latin typeface="Arial"/>
              </a:rPr>
              <a:t>was reviewed in both CQ and QST magazines and </a:t>
            </a:r>
            <a:r>
              <a:rPr b="0" lang="en-US" sz="1800" spc="-1" strike="noStrike">
                <a:solidFill>
                  <a:srgbClr val="000000"/>
                </a:solidFill>
                <a:latin typeface="Arial"/>
              </a:rPr>
              <a:t>soon earned a reputation for being a pileup buster </a:t>
            </a:r>
            <a:r>
              <a:rPr b="0" lang="en-US" sz="1800" spc="-1" strike="noStrike">
                <a:solidFill>
                  <a:srgbClr val="000000"/>
                </a:solidFill>
                <a:latin typeface="Arial"/>
              </a:rPr>
              <a:t>among its owners. For a number of years it was the </a:t>
            </a:r>
            <a:r>
              <a:rPr b="0" lang="en-US" sz="1800" spc="-1" strike="noStrike">
                <a:solidFill>
                  <a:srgbClr val="000000"/>
                </a:solidFill>
                <a:latin typeface="Arial"/>
              </a:rPr>
              <a:t>only commercially available hexagonal beam.  </a:t>
            </a:r>
            <a:r>
              <a:rPr b="0" lang="en-US" sz="1800" spc="-1" strike="noStrike">
                <a:solidFill>
                  <a:srgbClr val="000000"/>
                </a:solidFill>
                <a:latin typeface="Arial"/>
              </a:rPr>
              <a:t>Eventually, home brewers began building the “hex </a:t>
            </a:r>
            <a:r>
              <a:rPr b="0" lang="en-US" sz="1800" spc="-1" strike="noStrike">
                <a:solidFill>
                  <a:srgbClr val="000000"/>
                </a:solidFill>
                <a:latin typeface="Arial"/>
              </a:rPr>
              <a:t>beam” and for years, web sites maintained by W1GQL </a:t>
            </a:r>
            <a:r>
              <a:rPr b="0" lang="en-US" sz="1800" spc="-1" strike="noStrike">
                <a:solidFill>
                  <a:srgbClr val="000000"/>
                </a:solidFill>
                <a:latin typeface="Arial"/>
              </a:rPr>
              <a:t>and DL7IO were the intellectual source for those who </a:t>
            </a:r>
            <a:r>
              <a:rPr b="0" lang="en-US" sz="1800" spc="-1" strike="noStrike">
                <a:solidFill>
                  <a:srgbClr val="000000"/>
                </a:solidFill>
                <a:latin typeface="Arial"/>
              </a:rPr>
              <a:t>wanted a classic “hex beam” but preferred to build it </a:t>
            </a:r>
            <a:r>
              <a:rPr b="0" lang="en-US" sz="1800" spc="-1" strike="noStrike">
                <a:solidFill>
                  <a:srgbClr val="000000"/>
                </a:solidFill>
                <a:latin typeface="Arial"/>
              </a:rPr>
              <a:t>themselves. The Traffie beam is no longer offered </a:t>
            </a:r>
            <a:r>
              <a:rPr b="0" lang="en-US" sz="1800" spc="-1" strike="noStrike">
                <a:solidFill>
                  <a:srgbClr val="000000"/>
                </a:solidFill>
                <a:latin typeface="Arial"/>
              </a:rPr>
              <a:t>commercially but there are a lot of Hexbeam </a:t>
            </a:r>
            <a:r>
              <a:rPr b="0" lang="en-US" sz="1800" spc="-1" strike="noStrike">
                <a:solidFill>
                  <a:srgbClr val="000000"/>
                </a:solidFill>
                <a:latin typeface="Arial"/>
              </a:rPr>
              <a:t>aficionados and the beam was quite well made so it </a:t>
            </a:r>
            <a:r>
              <a:rPr b="0" lang="en-US" sz="1800" spc="-1" strike="noStrike">
                <a:solidFill>
                  <a:srgbClr val="000000"/>
                </a:solidFill>
                <a:latin typeface="Arial"/>
              </a:rPr>
              <a:t>will be heard on the air for some time. Many </a:t>
            </a:r>
            <a:r>
              <a:rPr b="0" lang="en-US" sz="1800" spc="-1" strike="noStrike">
                <a:solidFill>
                  <a:srgbClr val="000000"/>
                </a:solidFill>
                <a:latin typeface="Arial"/>
              </a:rPr>
              <a:t>homebrew versions of the original Hexbeam are in </a:t>
            </a:r>
            <a:r>
              <a:rPr b="0" lang="en-US" sz="1800" spc="-1" strike="noStrike">
                <a:solidFill>
                  <a:srgbClr val="000000"/>
                </a:solidFill>
                <a:latin typeface="Arial"/>
              </a:rPr>
              <a:t>service today.</a:t>
            </a:r>
            <a:endParaRPr b="0" lang="en-US" sz="1800" spc="-1" strike="noStrike">
              <a:latin typeface="Arial"/>
            </a:endParaRPr>
          </a:p>
        </p:txBody>
      </p:sp>
      <p:sp>
        <p:nvSpPr>
          <p:cNvPr id="183"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9511F088-5DB0-4450-B2C1-65071697C9B8}" type="slidenum">
              <a:rPr b="0" lang="en-US" sz="1200" spc="-1" strike="noStrike">
                <a:solidFill>
                  <a:srgbClr val="000000"/>
                </a:solidFill>
                <a:latin typeface="Times New Roman"/>
              </a:rPr>
              <a:t>32</a:t>
            </a:fld>
            <a:endParaRPr b="0" lang="en-US" sz="1200" spc="-1" strike="noStrike">
              <a:latin typeface="Arial"/>
            </a:endParaRPr>
          </a:p>
        </p:txBody>
      </p:sp>
      <p:sp>
        <p:nvSpPr>
          <p:cNvPr id="184" name="CustomShape 4"/>
          <p:cNvSpPr/>
          <p:nvPr/>
        </p:nvSpPr>
        <p:spPr>
          <a:xfrm>
            <a:off x="21960" y="5374800"/>
            <a:ext cx="6559560" cy="3308400"/>
          </a:xfrm>
          <a:prstGeom prst="rect">
            <a:avLst/>
          </a:prstGeom>
          <a:noFill/>
          <a:ln w="0">
            <a:noFill/>
          </a:ln>
        </p:spPr>
        <p:style>
          <a:lnRef idx="0"/>
          <a:fillRef idx="0"/>
          <a:effectRef idx="0"/>
          <a:fontRef idx="minor"/>
        </p:style>
      </p:sp>
      <p:sp>
        <p:nvSpPr>
          <p:cNvPr id="185" name="CustomShape 5"/>
          <p:cNvSpPr/>
          <p:nvPr/>
        </p:nvSpPr>
        <p:spPr>
          <a:xfrm>
            <a:off x="-32040" y="2002320"/>
            <a:ext cx="6998760" cy="5208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rPr>
              <a:t>A Bit of History</a:t>
            </a:r>
            <a:endParaRPr b="0" lang="en-US" sz="1800" spc="-1" strike="noStrike">
              <a:latin typeface="Arial"/>
            </a:endParaRPr>
          </a:p>
          <a:p>
            <a:pPr>
              <a:lnSpc>
                <a:spcPct val="100000"/>
              </a:lnSpc>
              <a:buNone/>
            </a:pPr>
            <a:r>
              <a:rPr b="0" lang="en-US" sz="1800" spc="-1" strike="noStrike">
                <a:solidFill>
                  <a:srgbClr val="000000"/>
                </a:solidFill>
                <a:latin typeface="Arial"/>
              </a:rPr>
              <a:t>The original HEX-BEAM was developed by Mike Traffie, N1HXA, in the early nineties. Mike says his design was inspired by the snowflake. He spent much time in testing and analysis of the antenna and developed the nesting concept that uses an inverted umbrella frame to allow multi band operation. Mike invented many of the unique fixtures and components that became a byword among HEX-BEAM owners and after much experimentation introduced the antenna commercially under the trademark, HEX-BEAM. It was reviewed in both CQ and QST magazines and soon earned a reputation for being a pileup buster among its owners. For a number of years it was the only commercially available hexagonal beam.  Eventually, home brewers began building the “hex beam” and for years, web sites maintained by W1GQL and DL7IO were the intellectual source for those who wanted a classic “hex beam” but preferred to build it themselves. The Traffie beam is no longer offered commercially but there are a lot of Hexbeam aficionados and the beam was quite well made so it will be heard on the air for some time. Many homebrew versions of the original Hexbeam are in service today.</a:t>
            </a:r>
            <a:endParaRPr b="0" lang="en-US" sz="18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685800" y="1143000"/>
            <a:ext cx="5475960" cy="3075840"/>
          </a:xfrm>
          <a:prstGeom prst="rect">
            <a:avLst/>
          </a:prstGeom>
          <a:ln w="0">
            <a:noFill/>
          </a:ln>
        </p:spPr>
      </p:sp>
      <p:sp>
        <p:nvSpPr>
          <p:cNvPr id="187"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3840">
              <a:lnSpc>
                <a:spcPct val="100000"/>
              </a:lnSpc>
              <a:buNone/>
              <a:tabLst>
                <a:tab algn="l" pos="0"/>
              </a:tabLst>
            </a:pPr>
            <a:r>
              <a:rPr b="0" lang="en-US" sz="1800" spc="-1" strike="noStrike">
                <a:latin typeface="Arial"/>
              </a:rPr>
              <a:t>I get 3-6 db gain or about ½ to 1 full S unit of gain</a:t>
            </a:r>
            <a:endParaRPr b="0" lang="en-US" sz="1800" spc="-1" strike="noStrike">
              <a:latin typeface="Arial"/>
            </a:endParaRPr>
          </a:p>
          <a:p>
            <a:pPr marL="216000" indent="-213840">
              <a:lnSpc>
                <a:spcPct val="100000"/>
              </a:lnSpc>
              <a:buNone/>
              <a:tabLst>
                <a:tab algn="l" pos="0"/>
              </a:tabLst>
            </a:pPr>
            <a:endParaRPr b="0" lang="en-US" sz="1800" spc="-1" strike="noStrike">
              <a:latin typeface="Arial"/>
            </a:endParaRPr>
          </a:p>
          <a:p>
            <a:pPr marL="216000" indent="-213840">
              <a:lnSpc>
                <a:spcPct val="100000"/>
              </a:lnSpc>
              <a:buNone/>
              <a:tabLst>
                <a:tab algn="l" pos="0"/>
              </a:tabLst>
            </a:pPr>
            <a:r>
              <a:rPr b="0" lang="en-US" sz="1800" spc="-1" strike="noStrike">
                <a:latin typeface="Arial"/>
              </a:rPr>
              <a:t>Receive is much quieter than my dipole </a:t>
            </a:r>
            <a:endParaRPr b="0" lang="en-US" sz="1800" spc="-1" strike="noStrike">
              <a:latin typeface="Arial"/>
            </a:endParaRPr>
          </a:p>
        </p:txBody>
      </p:sp>
      <p:sp>
        <p:nvSpPr>
          <p:cNvPr id="188"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6269A246-9E34-4D00-998A-5B66CCD99C82}"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685800" y="1143000"/>
            <a:ext cx="5475960" cy="3075840"/>
          </a:xfrm>
          <a:prstGeom prst="rect">
            <a:avLst/>
          </a:prstGeom>
          <a:ln w="0">
            <a:noFill/>
          </a:ln>
        </p:spPr>
      </p:sp>
      <p:sp>
        <p:nvSpPr>
          <p:cNvPr id="190"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3840">
              <a:lnSpc>
                <a:spcPct val="100000"/>
              </a:lnSpc>
              <a:buNone/>
              <a:tabLst>
                <a:tab algn="l" pos="0"/>
              </a:tabLst>
            </a:pPr>
            <a:r>
              <a:rPr b="0" lang="en-US" sz="1800" spc="-1" strike="noStrike">
                <a:latin typeface="Arial"/>
              </a:rPr>
              <a:t>Six Bands:</a:t>
            </a:r>
            <a:endParaRPr b="0" lang="en-US" sz="1800" spc="-1" strike="noStrike">
              <a:latin typeface="Arial"/>
            </a:endParaRPr>
          </a:p>
          <a:p>
            <a:pPr marL="216000" indent="-213840">
              <a:lnSpc>
                <a:spcPct val="100000"/>
              </a:lnSpc>
              <a:buNone/>
              <a:tabLst>
                <a:tab algn="l" pos="0"/>
              </a:tabLst>
            </a:pPr>
            <a:r>
              <a:rPr b="0" lang="en-US" sz="1800" spc="-1" strike="noStrike">
                <a:latin typeface="Arial"/>
              </a:rPr>
              <a:t>6 M</a:t>
            </a:r>
            <a:endParaRPr b="0" lang="en-US" sz="1800" spc="-1" strike="noStrike">
              <a:latin typeface="Arial"/>
            </a:endParaRPr>
          </a:p>
          <a:p>
            <a:pPr marL="216000" indent="-213840">
              <a:lnSpc>
                <a:spcPct val="100000"/>
              </a:lnSpc>
              <a:buNone/>
              <a:tabLst>
                <a:tab algn="l" pos="0"/>
              </a:tabLst>
            </a:pPr>
            <a:r>
              <a:rPr b="0" lang="en-US" sz="1800" spc="-1" strike="noStrike">
                <a:latin typeface="Arial"/>
              </a:rPr>
              <a:t>10 M</a:t>
            </a:r>
            <a:endParaRPr b="0" lang="en-US" sz="1800" spc="-1" strike="noStrike">
              <a:latin typeface="Arial"/>
            </a:endParaRPr>
          </a:p>
          <a:p>
            <a:pPr marL="216000" indent="-213840">
              <a:lnSpc>
                <a:spcPct val="100000"/>
              </a:lnSpc>
              <a:buNone/>
              <a:tabLst>
                <a:tab algn="l" pos="0"/>
              </a:tabLst>
            </a:pPr>
            <a:r>
              <a:rPr b="0" lang="en-US" sz="1800" spc="-1" strike="noStrike">
                <a:latin typeface="Arial"/>
              </a:rPr>
              <a:t>12 M</a:t>
            </a:r>
            <a:endParaRPr b="0" lang="en-US" sz="1800" spc="-1" strike="noStrike">
              <a:latin typeface="Arial"/>
            </a:endParaRPr>
          </a:p>
          <a:p>
            <a:pPr marL="216000" indent="-213840">
              <a:lnSpc>
                <a:spcPct val="100000"/>
              </a:lnSpc>
              <a:buNone/>
              <a:tabLst>
                <a:tab algn="l" pos="0"/>
              </a:tabLst>
            </a:pPr>
            <a:r>
              <a:rPr b="0" lang="en-US" sz="1800" spc="-1" strike="noStrike">
                <a:latin typeface="Arial"/>
              </a:rPr>
              <a:t>15 M</a:t>
            </a:r>
            <a:endParaRPr b="0" lang="en-US" sz="1800" spc="-1" strike="noStrike">
              <a:latin typeface="Arial"/>
            </a:endParaRPr>
          </a:p>
          <a:p>
            <a:pPr marL="216000" indent="-213840">
              <a:lnSpc>
                <a:spcPct val="100000"/>
              </a:lnSpc>
              <a:buNone/>
              <a:tabLst>
                <a:tab algn="l" pos="0"/>
              </a:tabLst>
            </a:pPr>
            <a:r>
              <a:rPr b="0" lang="en-US" sz="1800" spc="-1" strike="noStrike">
                <a:latin typeface="Arial"/>
              </a:rPr>
              <a:t>17 M</a:t>
            </a:r>
            <a:endParaRPr b="0" lang="en-US" sz="1800" spc="-1" strike="noStrike">
              <a:latin typeface="Arial"/>
            </a:endParaRPr>
          </a:p>
          <a:p>
            <a:pPr marL="216000" indent="-213840">
              <a:lnSpc>
                <a:spcPct val="100000"/>
              </a:lnSpc>
              <a:buNone/>
              <a:tabLst>
                <a:tab algn="l" pos="0"/>
              </a:tabLst>
            </a:pPr>
            <a:r>
              <a:rPr b="0" lang="en-US" sz="1800" spc="-1" strike="noStrike">
                <a:latin typeface="Arial"/>
              </a:rPr>
              <a:t>20 M</a:t>
            </a:r>
            <a:endParaRPr b="0" lang="en-US" sz="1800" spc="-1" strike="noStrike">
              <a:latin typeface="Arial"/>
            </a:endParaRPr>
          </a:p>
          <a:p>
            <a:pPr marL="216000" indent="-213840">
              <a:lnSpc>
                <a:spcPct val="100000"/>
              </a:lnSpc>
              <a:buNone/>
              <a:tabLst>
                <a:tab algn="l" pos="0"/>
              </a:tabLst>
            </a:pPr>
            <a:endParaRPr b="0" lang="en-US" sz="1800" spc="-1" strike="noStrike">
              <a:latin typeface="Arial"/>
            </a:endParaRPr>
          </a:p>
          <a:p>
            <a:pPr marL="216000" indent="-213840">
              <a:lnSpc>
                <a:spcPct val="100000"/>
              </a:lnSpc>
              <a:buNone/>
              <a:tabLst>
                <a:tab algn="l" pos="0"/>
              </a:tabLst>
            </a:pPr>
            <a:r>
              <a:rPr b="0" lang="en-US" sz="1800" spc="-1" strike="noStrike">
                <a:latin typeface="Arial"/>
              </a:rPr>
              <a:t>With tuner (MFJ 939i) I also get:</a:t>
            </a:r>
            <a:endParaRPr b="0" lang="en-US" sz="1800" spc="-1" strike="noStrike">
              <a:latin typeface="Arial"/>
            </a:endParaRPr>
          </a:p>
          <a:p>
            <a:pPr marL="216000" indent="-213840">
              <a:lnSpc>
                <a:spcPct val="100000"/>
              </a:lnSpc>
              <a:buNone/>
              <a:tabLst>
                <a:tab algn="l" pos="0"/>
              </a:tabLst>
            </a:pPr>
            <a:r>
              <a:rPr b="0" lang="en-US" sz="1800" spc="-1" strike="noStrike">
                <a:latin typeface="Arial"/>
              </a:rPr>
              <a:t>40 M</a:t>
            </a:r>
            <a:endParaRPr b="0" lang="en-US" sz="1800" spc="-1" strike="noStrike">
              <a:latin typeface="Arial"/>
            </a:endParaRPr>
          </a:p>
          <a:p>
            <a:pPr marL="216000" indent="-213840">
              <a:lnSpc>
                <a:spcPct val="100000"/>
              </a:lnSpc>
              <a:buNone/>
              <a:tabLst>
                <a:tab algn="l" pos="0"/>
              </a:tabLst>
            </a:pPr>
            <a:r>
              <a:rPr b="0" lang="en-US" sz="1800" spc="-1" strike="noStrike">
                <a:latin typeface="Arial"/>
              </a:rPr>
              <a:t>60 M</a:t>
            </a:r>
            <a:endParaRPr b="0" lang="en-US" sz="1800" spc="-1" strike="noStrike">
              <a:latin typeface="Arial"/>
            </a:endParaRPr>
          </a:p>
          <a:p>
            <a:pPr marL="216000" indent="-213840">
              <a:lnSpc>
                <a:spcPct val="100000"/>
              </a:lnSpc>
              <a:buNone/>
              <a:tabLst>
                <a:tab algn="l" pos="0"/>
              </a:tabLst>
            </a:pPr>
            <a:r>
              <a:rPr b="0" lang="en-US" sz="1800" spc="-1" strike="noStrike">
                <a:latin typeface="Arial"/>
              </a:rPr>
              <a:t>80 M</a:t>
            </a:r>
            <a:endParaRPr b="0" lang="en-US" sz="1800" spc="-1" strike="noStrike">
              <a:latin typeface="Arial"/>
            </a:endParaRPr>
          </a:p>
          <a:p>
            <a:pPr marL="216000" indent="-213840">
              <a:lnSpc>
                <a:spcPct val="100000"/>
              </a:lnSpc>
              <a:buNone/>
              <a:tabLst>
                <a:tab algn="l" pos="0"/>
              </a:tabLst>
            </a:pPr>
            <a:endParaRPr b="0" lang="en-US" sz="1800" spc="-1" strike="noStrike">
              <a:latin typeface="Arial"/>
            </a:endParaRPr>
          </a:p>
          <a:p>
            <a:pPr marL="216000" indent="-213840">
              <a:lnSpc>
                <a:spcPct val="100000"/>
              </a:lnSpc>
              <a:buNone/>
              <a:tabLst>
                <a:tab algn="l" pos="0"/>
              </a:tabLst>
            </a:pPr>
            <a:r>
              <a:rPr b="0" lang="en-US" sz="1800" spc="-1" strike="noStrike">
                <a:latin typeface="Arial"/>
              </a:rPr>
              <a:t>Not Tunable:</a:t>
            </a:r>
            <a:endParaRPr b="0" lang="en-US" sz="1800" spc="-1" strike="noStrike">
              <a:latin typeface="Arial"/>
            </a:endParaRPr>
          </a:p>
          <a:p>
            <a:pPr marL="216000" indent="-213840">
              <a:lnSpc>
                <a:spcPct val="100000"/>
              </a:lnSpc>
              <a:buNone/>
              <a:tabLst>
                <a:tab algn="l" pos="0"/>
              </a:tabLst>
            </a:pPr>
            <a:r>
              <a:rPr b="0" lang="en-US" sz="1800" spc="-1" strike="noStrike">
                <a:latin typeface="Arial"/>
              </a:rPr>
              <a:t>160 M will not tune up on this antenna</a:t>
            </a:r>
            <a:endParaRPr b="0" lang="en-US" sz="1800" spc="-1" strike="noStrike">
              <a:latin typeface="Arial"/>
            </a:endParaRPr>
          </a:p>
        </p:txBody>
      </p:sp>
      <p:sp>
        <p:nvSpPr>
          <p:cNvPr id="191"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50E72F6F-C9A6-473F-949E-AC8A31F9B112}"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685800" y="1143000"/>
            <a:ext cx="5475960" cy="3075840"/>
          </a:xfrm>
          <a:prstGeom prst="rect">
            <a:avLst/>
          </a:prstGeom>
          <a:ln w="0">
            <a:noFill/>
          </a:ln>
        </p:spPr>
      </p:sp>
      <p:sp>
        <p:nvSpPr>
          <p:cNvPr id="193"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3840">
              <a:lnSpc>
                <a:spcPct val="100000"/>
              </a:lnSpc>
              <a:buNone/>
              <a:tabLst>
                <a:tab algn="l" pos="0"/>
              </a:tabLst>
            </a:pPr>
            <a:r>
              <a:rPr b="0" lang="en-US" sz="1800" spc="-1" strike="noStrike">
                <a:latin typeface="Arial"/>
              </a:rPr>
              <a:t>I get less than 1 : 1.2 SWR across the tuned bands.</a:t>
            </a:r>
            <a:endParaRPr b="0" lang="en-US" sz="1800" spc="-1" strike="noStrike">
              <a:latin typeface="Arial"/>
            </a:endParaRPr>
          </a:p>
        </p:txBody>
      </p:sp>
      <p:sp>
        <p:nvSpPr>
          <p:cNvPr id="194"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3CA01480-781C-4EC3-A5F1-B8E63805EC4A}"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685800" y="1143000"/>
            <a:ext cx="5475960" cy="3075840"/>
          </a:xfrm>
          <a:prstGeom prst="rect">
            <a:avLst/>
          </a:prstGeom>
          <a:ln w="0">
            <a:noFill/>
          </a:ln>
        </p:spPr>
      </p:sp>
      <p:sp>
        <p:nvSpPr>
          <p:cNvPr id="196"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endParaRPr b="0" lang="en-US" sz="2000" spc="-1" strike="noStrike">
              <a:latin typeface="Arial"/>
            </a:endParaRPr>
          </a:p>
        </p:txBody>
      </p:sp>
      <p:sp>
        <p:nvSpPr>
          <p:cNvPr id="197"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87D154A9-B221-462C-8336-9A8BFEB61052}"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685800" y="1143000"/>
            <a:ext cx="5475960" cy="3075840"/>
          </a:xfrm>
          <a:prstGeom prst="rect">
            <a:avLst/>
          </a:prstGeom>
          <a:ln w="0">
            <a:noFill/>
          </a:ln>
        </p:spPr>
      </p:sp>
      <p:sp>
        <p:nvSpPr>
          <p:cNvPr id="199" name="PlaceHolder 2"/>
          <p:cNvSpPr>
            <a:spLocks noGrp="1"/>
          </p:cNvSpPr>
          <p:nvPr>
            <p:ph type="body"/>
          </p:nvPr>
        </p:nvSpPr>
        <p:spPr>
          <a:xfrm>
            <a:off x="640080" y="4480560"/>
            <a:ext cx="5475960" cy="3589920"/>
          </a:xfrm>
          <a:prstGeom prst="rect">
            <a:avLst/>
          </a:prstGeom>
          <a:noFill/>
          <a:ln w="0">
            <a:noFill/>
          </a:ln>
        </p:spPr>
        <p:txBody>
          <a:bodyPr lIns="0" rIns="0" tIns="0" bIns="0" anchor="t">
            <a:noAutofit/>
          </a:bodyPr>
          <a:p>
            <a:pPr marL="216000" indent="-216000">
              <a:lnSpc>
                <a:spcPct val="100000"/>
              </a:lnSpc>
              <a:buNone/>
            </a:pPr>
            <a:r>
              <a:rPr b="0" lang="en-US" sz="1800" spc="-1" strike="noStrike">
                <a:latin typeface="Arial"/>
              </a:rPr>
              <a:t>Load area is about 5 square feet.  Will easily survive 70MPH and more winds.  Great for being at the mouth of Spanish Fork Canyon.</a:t>
            </a:r>
            <a:endParaRPr b="0" lang="en-US" sz="1800" spc="-1" strike="noStrike">
              <a:latin typeface="Arial"/>
            </a:endParaRPr>
          </a:p>
        </p:txBody>
      </p:sp>
      <p:sp>
        <p:nvSpPr>
          <p:cNvPr id="200" name="CustomShape 3"/>
          <p:cNvSpPr/>
          <p:nvPr/>
        </p:nvSpPr>
        <p:spPr>
          <a:xfrm>
            <a:off x="3884760" y="8685360"/>
            <a:ext cx="2961360" cy="44820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4679469B-5CF8-484A-A935-A00CF0B115E2}" type="slidenum">
              <a:rPr b="0" lang="en-US" sz="1200" spc="-1" strike="noStrike">
                <a:solidFill>
                  <a:srgbClr val="000000"/>
                </a:solidFill>
                <a:latin typeface="Times New Roman"/>
              </a:rPr>
              <a:t>32</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Line 1"/>
          <p:cNvSpPr/>
          <p:nvPr/>
        </p:nvSpPr>
        <p:spPr>
          <a:xfrm>
            <a:off x="564840" y="6086880"/>
            <a:ext cx="7336080" cy="360"/>
          </a:xfrm>
          <a:prstGeom prst="line">
            <a:avLst/>
          </a:prstGeom>
          <a:ln w="12600">
            <a:solidFill>
              <a:srgbClr val="ffffff">
                <a:lumMod val="65000"/>
              </a:srgbClr>
            </a:solidFill>
          </a:ln>
        </p:spPr>
        <p:style>
          <a:lnRef idx="1">
            <a:schemeClr val="accent1"/>
          </a:lnRef>
          <a:fillRef idx="0">
            <a:schemeClr val="accent1"/>
          </a:fillRef>
          <a:effectRef idx="0">
            <a:schemeClr val="accent1"/>
          </a:effectRef>
          <a:fontRef idx="minor"/>
        </p:style>
      </p:sp>
      <p:sp>
        <p:nvSpPr>
          <p:cNvPr id="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s://hex-beam.com/" TargetMode="External"/><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hyperlink" Target="https://mgs4u.com/hexbeam-antenna-parts/" TargetMode="External"/><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hyperlink" Target="https://hex-beam.com/parts" TargetMode="External"/><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hyperlink" Target="mailto:KR0OT@byu.edu" TargetMode="External"/><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hyperlink" Target="https://www.youtube.com/results?search_query=winlink" TargetMode="External"/><Relationship Id="rId3" Type="http://schemas.openxmlformats.org/officeDocument/2006/relationships/hyperlink" Target="http://www.w1hkj.com/" TargetMode="External"/><Relationship Id="rId4" Type="http://schemas.openxmlformats.org/officeDocument/2006/relationships/slideLayout" Target="../slideLayouts/slideLayout1.xml"/><Relationship Id="rId5" Type="http://schemas.openxmlformats.org/officeDocument/2006/relationships/notesSlide" Target="../notesSlides/notesSlide3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565200" y="731520"/>
            <a:ext cx="7295760" cy="2892600"/>
          </a:xfrm>
          <a:prstGeom prst="rect">
            <a:avLst/>
          </a:prstGeom>
          <a:noFill/>
          <a:ln w="0">
            <a:noFill/>
          </a:ln>
        </p:spPr>
        <p:style>
          <a:lnRef idx="0"/>
          <a:fillRef idx="0"/>
          <a:effectRef idx="0"/>
          <a:fontRef idx="minor"/>
        </p:style>
        <p:txBody>
          <a:bodyPr lIns="90000" rIns="90000" tIns="45000" bIns="45000" anchor="t">
            <a:normAutofit/>
          </a:bodyPr>
          <a:p>
            <a:pPr>
              <a:lnSpc>
                <a:spcPct val="100000"/>
              </a:lnSpc>
              <a:buNone/>
            </a:pPr>
            <a:r>
              <a:rPr b="1" lang="en-US" sz="5400" spc="-1" strike="noStrike">
                <a:solidFill>
                  <a:srgbClr val="000000"/>
                </a:solidFill>
                <a:latin typeface="Neue Haas Grotesk Text Pro"/>
                <a:ea typeface="DejaVu Sans"/>
              </a:rPr>
              <a:t>   </a:t>
            </a:r>
            <a:r>
              <a:rPr b="1" lang="en-US" sz="5400" spc="-1" strike="noStrike">
                <a:solidFill>
                  <a:srgbClr val="000000"/>
                </a:solidFill>
                <a:latin typeface="Neue Haas Grotesk Text Pro"/>
                <a:ea typeface="DejaVu Sans"/>
              </a:rPr>
              <a:t>DIY</a:t>
            </a:r>
            <a:r>
              <a:rPr b="0" lang="en-US" sz="1800" spc="-1" strike="noStrike">
                <a:solidFill>
                  <a:srgbClr val="000000"/>
                </a:solidFill>
                <a:latin typeface="Arial"/>
                <a:ea typeface="DejaVu Sans"/>
              </a:rPr>
              <a:t>  </a:t>
            </a:r>
            <a:r>
              <a:rPr b="1" lang="en-US" sz="5400" spc="-1" strike="noStrike">
                <a:solidFill>
                  <a:srgbClr val="000000"/>
                </a:solidFill>
                <a:latin typeface="Neue Haas Grotesk Text Pro"/>
                <a:ea typeface="DejaVu Sans"/>
              </a:rPr>
              <a:t>Hexbeam</a:t>
            </a:r>
            <a:endParaRPr b="0" lang="en-US" sz="5400" spc="-1" strike="noStrike">
              <a:latin typeface="Arial"/>
            </a:endParaRPr>
          </a:p>
          <a:p>
            <a:pPr>
              <a:lnSpc>
                <a:spcPct val="100000"/>
              </a:lnSpc>
              <a:buNone/>
            </a:pPr>
            <a:endParaRPr b="0" lang="en-US" sz="5400" spc="-1" strike="noStrike">
              <a:latin typeface="Arial"/>
            </a:endParaRPr>
          </a:p>
          <a:p>
            <a:pPr>
              <a:lnSpc>
                <a:spcPct val="100000"/>
              </a:lnSpc>
              <a:buNone/>
            </a:pPr>
            <a:r>
              <a:rPr b="1" lang="en-US" sz="3200" spc="-1" strike="noStrike">
                <a:solidFill>
                  <a:srgbClr val="000000"/>
                </a:solidFill>
                <a:latin typeface="Neue Haas Grotesk Text Pro"/>
                <a:ea typeface="DejaVu Sans"/>
              </a:rPr>
              <a:t>(or what I did during COVID)</a:t>
            </a:r>
            <a:endParaRPr b="0" lang="en-US" sz="3200" spc="-1" strike="noStrike">
              <a:latin typeface="Arial"/>
            </a:endParaRPr>
          </a:p>
          <a:p>
            <a:pPr>
              <a:lnSpc>
                <a:spcPct val="100000"/>
              </a:lnSpc>
              <a:buNone/>
            </a:pPr>
            <a:endParaRPr b="0" lang="en-US" sz="3200" spc="-1" strike="noStrike">
              <a:latin typeface="Arial"/>
            </a:endParaRPr>
          </a:p>
        </p:txBody>
      </p:sp>
      <p:sp>
        <p:nvSpPr>
          <p:cNvPr id="46" name="CustomShape 2"/>
          <p:cNvSpPr/>
          <p:nvPr/>
        </p:nvSpPr>
        <p:spPr>
          <a:xfrm>
            <a:off x="565200" y="4283280"/>
            <a:ext cx="4124160" cy="1464840"/>
          </a:xfrm>
          <a:prstGeom prst="rect">
            <a:avLst/>
          </a:prstGeom>
          <a:noFill/>
          <a:ln w="0">
            <a:noFill/>
          </a:ln>
        </p:spPr>
        <p:style>
          <a:lnRef idx="0"/>
          <a:fillRef idx="0"/>
          <a:effectRef idx="0"/>
          <a:fontRef idx="minor"/>
        </p:style>
        <p:txBody>
          <a:bodyPr lIns="90000" rIns="90000" tIns="45000" bIns="45000" anchor="b">
            <a:normAutofit/>
          </a:bodyPr>
          <a:p>
            <a:pPr>
              <a:lnSpc>
                <a:spcPct val="100000"/>
              </a:lnSpc>
              <a:spcBef>
                <a:spcPts val="901"/>
              </a:spcBef>
              <a:buNone/>
              <a:tabLst>
                <a:tab algn="l" pos="0"/>
              </a:tabLst>
            </a:pPr>
            <a:r>
              <a:rPr b="1" lang="en-US" sz="2000" spc="-1" strike="noStrike">
                <a:solidFill>
                  <a:srgbClr val="000000"/>
                </a:solidFill>
                <a:latin typeface="Neue Haas Grotesk Text Pro"/>
                <a:ea typeface="DejaVu Sans"/>
              </a:rPr>
              <a:t>Dave Palica </a:t>
            </a:r>
            <a:endParaRPr b="0" lang="en-US" sz="2000" spc="-1" strike="noStrike">
              <a:latin typeface="Arial"/>
            </a:endParaRPr>
          </a:p>
          <a:p>
            <a:pPr>
              <a:lnSpc>
                <a:spcPct val="100000"/>
              </a:lnSpc>
              <a:spcBef>
                <a:spcPts val="901"/>
              </a:spcBef>
              <a:buNone/>
              <a:tabLst>
                <a:tab algn="l" pos="0"/>
              </a:tabLst>
            </a:pPr>
            <a:r>
              <a:rPr b="1" lang="en-US" sz="2000" spc="-1" strike="noStrike">
                <a:solidFill>
                  <a:srgbClr val="000000"/>
                </a:solidFill>
                <a:latin typeface="Neue Haas Grotesk Text Pro"/>
                <a:ea typeface="DejaVu Sans"/>
              </a:rPr>
              <a:t>KR0OT</a:t>
            </a:r>
            <a:endParaRPr b="0" lang="en-US" sz="2000" spc="-1" strike="noStrike">
              <a:latin typeface="Arial"/>
            </a:endParaRPr>
          </a:p>
        </p:txBody>
      </p:sp>
      <p:grpSp>
        <p:nvGrpSpPr>
          <p:cNvPr id="47" name="Group 3"/>
          <p:cNvGrpSpPr/>
          <p:nvPr/>
        </p:nvGrpSpPr>
        <p:grpSpPr>
          <a:xfrm>
            <a:off x="10290240" y="0"/>
            <a:ext cx="1891440" cy="4667040"/>
            <a:chOff x="10290240" y="0"/>
            <a:chExt cx="1891440" cy="4667040"/>
          </a:xfrm>
        </p:grpSpPr>
        <p:sp>
          <p:nvSpPr>
            <p:cNvPr id="48" name="CustomShape 4"/>
            <p:cNvSpPr/>
            <p:nvPr/>
          </p:nvSpPr>
          <p:spPr>
            <a:xfrm>
              <a:off x="10290240" y="0"/>
              <a:ext cx="1120320" cy="555120"/>
            </a:xfrm>
            <a:custGeom>
              <a:avLst/>
              <a:gdLst/>
              <a:ah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49" name="CustomShape 5"/>
            <p:cNvSpPr/>
            <p:nvPr/>
          </p:nvSpPr>
          <p:spPr>
            <a:xfrm>
              <a:off x="11653200" y="3552120"/>
              <a:ext cx="528480" cy="1114920"/>
            </a:xfrm>
            <a:custGeom>
              <a:avLst/>
              <a:gdLst/>
              <a:ah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50" name="CustomShape 6"/>
            <p:cNvSpPr/>
            <p:nvPr/>
          </p:nvSpPr>
          <p:spPr>
            <a:xfrm>
              <a:off x="11653200" y="808920"/>
              <a:ext cx="528480" cy="1114920"/>
            </a:xfrm>
            <a:custGeom>
              <a:avLst/>
              <a:gdLst/>
              <a:ah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1" name="CustomShape 7"/>
            <p:cNvSpPr/>
            <p:nvPr/>
          </p:nvSpPr>
          <p:spPr>
            <a:xfrm>
              <a:off x="11653200" y="0"/>
              <a:ext cx="528480" cy="552600"/>
            </a:xfrm>
            <a:custGeom>
              <a:avLst/>
              <a:gdLst/>
              <a:ah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52" name="Line 8"/>
          <p:cNvSpPr/>
          <p:nvPr/>
        </p:nvSpPr>
        <p:spPr>
          <a:xfrm>
            <a:off x="564840" y="6086880"/>
            <a:ext cx="4134600" cy="360"/>
          </a:xfrm>
          <a:prstGeom prst="line">
            <a:avLst/>
          </a:prstGeom>
          <a:ln w="12600">
            <a:solidFill>
              <a:srgbClr val="ffffff">
                <a:lumMod val="65000"/>
              </a:srgbClr>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
        <p:nvSpPr>
          <p:cNvPr id="71" name="CustomShape 2"/>
          <p:cNvSpPr/>
          <p:nvPr/>
        </p:nvSpPr>
        <p:spPr>
          <a:xfrm>
            <a:off x="587880" y="1463040"/>
            <a:ext cx="901332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 Gain</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Front/Back comparable to a two element full size Yagi</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Bands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Six bands with low SWR without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Additional bands with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Broadband characteristics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Low SWR across all bands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Low weight and low wind load</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Can use more economical support structures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Construction from general hardware components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Ease of adjustment</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Most adjustments with a screwdriver</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Cost?</a:t>
            </a:r>
            <a:endParaRPr b="0" lang="en-US" sz="6000" spc="-1" strike="noStrike">
              <a:latin typeface="Arial"/>
            </a:endParaRPr>
          </a:p>
        </p:txBody>
      </p:sp>
      <p:sp>
        <p:nvSpPr>
          <p:cNvPr id="73" name="CustomShape 2"/>
          <p:cNvSpPr/>
          <p:nvPr/>
        </p:nvSpPr>
        <p:spPr>
          <a:xfrm>
            <a:off x="565200" y="164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Commercial Options:</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MFJ-1846</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$600.00</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KIO Technology</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$516.00  (20 meters only)  Additional bands are $61.00 each</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K4HEX</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$660.00</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Etc.</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OR</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DIY for about half the cost.</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u="sng">
                <a:solidFill>
                  <a:srgbClr val="008ee6"/>
                </a:solidFill>
                <a:uFillTx/>
                <a:latin typeface="Arial"/>
                <a:ea typeface="DejaVu Sans"/>
                <a:hlinkClick r:id="rId1"/>
              </a:rPr>
              <a:t>https://hex-beam.com</a:t>
            </a:r>
            <a:r>
              <a:rPr b="0" lang="en-US" sz="2400" spc="-1" strike="noStrike">
                <a:solidFill>
                  <a:srgbClr val="000000"/>
                </a:solidFill>
                <a:latin typeface="Arial"/>
                <a:ea typeface="DejaVu Sans"/>
              </a:rPr>
              <a:t> contains all of the details and is what I used to build my hex-beam antenna.</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Major Components:</a:t>
            </a:r>
            <a:endParaRPr b="0" lang="en-US" sz="6000" spc="-1" strike="noStrike">
              <a:latin typeface="Arial"/>
            </a:endParaRPr>
          </a:p>
        </p:txBody>
      </p:sp>
      <p:sp>
        <p:nvSpPr>
          <p:cNvPr id="75" name="CustomShape 2"/>
          <p:cNvSpPr/>
          <p:nvPr/>
        </p:nvSpPr>
        <p:spPr>
          <a:xfrm>
            <a:off x="565200" y="164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400" spc="-1" strike="noStrike">
                <a:solidFill>
                  <a:srgbClr val="000000"/>
                </a:solidFill>
                <a:latin typeface="Arial"/>
                <a:ea typeface="DejaVu Sans"/>
              </a:rPr>
              <a:t>Base Plate</a:t>
            </a:r>
            <a:endParaRPr b="0" lang="en-US" sz="2400" spc="-1" strike="noStrike">
              <a:latin typeface="Arial"/>
            </a:endParaRPr>
          </a:p>
        </p:txBody>
      </p:sp>
      <p:pic>
        <p:nvPicPr>
          <p:cNvPr id="76" name="" descr=""/>
          <p:cNvPicPr/>
          <p:nvPr/>
        </p:nvPicPr>
        <p:blipFill>
          <a:blip r:embed="rId1"/>
          <a:stretch/>
        </p:blipFill>
        <p:spPr>
          <a:xfrm>
            <a:off x="8837640" y="365760"/>
            <a:ext cx="2864520" cy="2378880"/>
          </a:xfrm>
          <a:prstGeom prst="rect">
            <a:avLst/>
          </a:prstGeom>
          <a:ln w="0">
            <a:noFill/>
          </a:ln>
        </p:spPr>
      </p:pic>
      <p:pic>
        <p:nvPicPr>
          <p:cNvPr id="77" name="" descr=""/>
          <p:cNvPicPr/>
          <p:nvPr/>
        </p:nvPicPr>
        <p:blipFill>
          <a:blip r:embed="rId2"/>
          <a:stretch/>
        </p:blipFill>
        <p:spPr>
          <a:xfrm>
            <a:off x="8782560" y="3657600"/>
            <a:ext cx="3011040" cy="29718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Major Components:</a:t>
            </a:r>
            <a:endParaRPr b="0" lang="en-US" sz="6000" spc="-1" strike="noStrike">
              <a:latin typeface="Arial"/>
            </a:endParaRPr>
          </a:p>
        </p:txBody>
      </p:sp>
      <p:sp>
        <p:nvSpPr>
          <p:cNvPr id="79" name="CustomShape 2"/>
          <p:cNvSpPr/>
          <p:nvPr/>
        </p:nvSpPr>
        <p:spPr>
          <a:xfrm>
            <a:off x="565200" y="164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Base Plate</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Spreader Arms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Center Post</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Wire Sets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Support Cords</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I </a:t>
            </a:r>
            <a:r>
              <a:rPr b="1" lang="en-US" sz="2400" spc="-1" strike="noStrike">
                <a:solidFill>
                  <a:srgbClr val="000000"/>
                </a:solidFill>
                <a:latin typeface="Arial"/>
                <a:ea typeface="DejaVu Sans"/>
              </a:rPr>
              <a:t>HIGHLY </a:t>
            </a:r>
            <a:r>
              <a:rPr b="0" lang="en-US" sz="2400" spc="-1" strike="noStrike">
                <a:solidFill>
                  <a:srgbClr val="000000"/>
                </a:solidFill>
                <a:latin typeface="Arial"/>
                <a:ea typeface="DejaVu Sans"/>
              </a:rPr>
              <a:t>recommend you order a set of fiberglass spreader arms.  I ordered mine as a kit from </a:t>
            </a:r>
            <a:r>
              <a:rPr b="0" lang="en-US" sz="2400" spc="-1" strike="noStrike" u="sng">
                <a:solidFill>
                  <a:srgbClr val="008ee6"/>
                </a:solidFill>
                <a:uFillTx/>
                <a:latin typeface="Arial"/>
                <a:ea typeface="DejaVu Sans"/>
                <a:hlinkClick r:id="rId1"/>
              </a:rPr>
              <a:t>https://mgs4u.com/hexbeam-antenna-parts/</a:t>
            </a:r>
            <a:r>
              <a:rPr b="0" lang="en-US" sz="2400" spc="-1" strike="noStrike">
                <a:solidFill>
                  <a:srgbClr val="000000"/>
                </a:solidFill>
                <a:latin typeface="Arial"/>
                <a:ea typeface="DejaVu Sans"/>
              </a:rPr>
              <a:t>.  Cost is $150 for grey, $200 for black.  Note, you will need to paint them with a UV resistant paint because over time, fiberglass will become brittle and flake/split/break when exposed to sunlight.  </a:t>
            </a:r>
            <a:endParaRPr b="0" lang="en-US" sz="2400" spc="-1" strike="noStrike">
              <a:latin typeface="Arial"/>
            </a:endParaRPr>
          </a:p>
          <a:p>
            <a:pPr>
              <a:lnSpc>
                <a:spcPct val="100000"/>
              </a:lnSpc>
              <a:buNone/>
            </a:pPr>
            <a:endParaRPr b="0" lang="en-US" sz="2400" spc="-1" strike="noStrike">
              <a:latin typeface="Arial"/>
            </a:endParaRPr>
          </a:p>
        </p:txBody>
      </p:sp>
      <p:pic>
        <p:nvPicPr>
          <p:cNvPr id="80" name="" descr=""/>
          <p:cNvPicPr/>
          <p:nvPr/>
        </p:nvPicPr>
        <p:blipFill>
          <a:blip r:embed="rId2"/>
          <a:stretch/>
        </p:blipFill>
        <p:spPr>
          <a:xfrm>
            <a:off x="3108960" y="2619720"/>
            <a:ext cx="9021240" cy="19501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Major Components:</a:t>
            </a:r>
            <a:endParaRPr b="0" lang="en-US" sz="6000" spc="-1" strike="noStrike">
              <a:latin typeface="Arial"/>
            </a:endParaRPr>
          </a:p>
        </p:txBody>
      </p:sp>
      <p:sp>
        <p:nvSpPr>
          <p:cNvPr id="82" name="CustomShape 2"/>
          <p:cNvSpPr/>
          <p:nvPr/>
        </p:nvSpPr>
        <p:spPr>
          <a:xfrm>
            <a:off x="565200" y="164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Base Plate</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Spreader Arms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Center Post</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Wire Sets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Support Cords</a:t>
            </a:r>
            <a:endParaRPr b="0" lang="en-US" sz="2400" spc="-1" strike="noStrike">
              <a:latin typeface="Arial"/>
            </a:endParaRPr>
          </a:p>
          <a:p>
            <a:pPr>
              <a:lnSpc>
                <a:spcPct val="100000"/>
              </a:lnSpc>
              <a:buNone/>
            </a:pPr>
            <a:endParaRPr b="0" lang="en-US" sz="2400" spc="-1" strike="noStrike">
              <a:latin typeface="Arial"/>
            </a:endParaRPr>
          </a:p>
        </p:txBody>
      </p:sp>
      <p:pic>
        <p:nvPicPr>
          <p:cNvPr id="83" name="" descr=""/>
          <p:cNvPicPr/>
          <p:nvPr/>
        </p:nvPicPr>
        <p:blipFill>
          <a:blip r:embed="rId1"/>
          <a:stretch/>
        </p:blipFill>
        <p:spPr>
          <a:xfrm>
            <a:off x="3291840" y="2834640"/>
            <a:ext cx="7953120" cy="34945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Major Components:</a:t>
            </a:r>
            <a:endParaRPr b="0" lang="en-US" sz="6000" spc="-1" strike="noStrike">
              <a:latin typeface="Arial"/>
            </a:endParaRPr>
          </a:p>
        </p:txBody>
      </p:sp>
      <p:sp>
        <p:nvSpPr>
          <p:cNvPr id="85" name="CustomShape 2"/>
          <p:cNvSpPr/>
          <p:nvPr/>
        </p:nvSpPr>
        <p:spPr>
          <a:xfrm>
            <a:off x="565200" y="164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Base Plate</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Spreader Arms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Center Post</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Wire Sets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Support Cords</a:t>
            </a:r>
            <a:endParaRPr b="0" lang="en-US" sz="2400" spc="-1" strike="noStrike">
              <a:latin typeface="Arial"/>
            </a:endParaRPr>
          </a:p>
          <a:p>
            <a:pPr>
              <a:lnSpc>
                <a:spcPct val="100000"/>
              </a:lnSpc>
              <a:buNone/>
            </a:pPr>
            <a:endParaRPr b="0" lang="en-US" sz="2400" spc="-1" strike="noStrike">
              <a:latin typeface="Arial"/>
            </a:endParaRPr>
          </a:p>
        </p:txBody>
      </p:sp>
      <p:pic>
        <p:nvPicPr>
          <p:cNvPr id="86" name="" descr=""/>
          <p:cNvPicPr/>
          <p:nvPr/>
        </p:nvPicPr>
        <p:blipFill>
          <a:blip r:embed="rId1"/>
          <a:stretch/>
        </p:blipFill>
        <p:spPr>
          <a:xfrm>
            <a:off x="6696360" y="3840480"/>
            <a:ext cx="4274280" cy="26931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Major Components:</a:t>
            </a:r>
            <a:endParaRPr b="0" lang="en-US" sz="6000" spc="-1" strike="noStrike">
              <a:latin typeface="Arial"/>
            </a:endParaRPr>
          </a:p>
        </p:txBody>
      </p:sp>
      <p:sp>
        <p:nvSpPr>
          <p:cNvPr id="88" name="CustomShape 2"/>
          <p:cNvSpPr/>
          <p:nvPr/>
        </p:nvSpPr>
        <p:spPr>
          <a:xfrm>
            <a:off x="565200" y="164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Base Plate</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Spreader Arms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Center Post</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Wire Sets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Support Cords</a:t>
            </a:r>
            <a:endParaRPr b="0" lang="en-US" sz="2400" spc="-1" strike="noStrike">
              <a:latin typeface="Arial"/>
            </a:endParaRPr>
          </a:p>
          <a:p>
            <a:pPr>
              <a:lnSpc>
                <a:spcPct val="100000"/>
              </a:lnSpc>
              <a:buNone/>
            </a:pPr>
            <a:endParaRPr b="0" lang="en-US" sz="2400" spc="-1" strike="noStrike">
              <a:latin typeface="Arial"/>
            </a:endParaRPr>
          </a:p>
        </p:txBody>
      </p:sp>
      <p:pic>
        <p:nvPicPr>
          <p:cNvPr id="89" name="" descr=""/>
          <p:cNvPicPr/>
          <p:nvPr/>
        </p:nvPicPr>
        <p:blipFill>
          <a:blip r:embed="rId1"/>
          <a:stretch/>
        </p:blipFill>
        <p:spPr>
          <a:xfrm>
            <a:off x="7885080" y="548640"/>
            <a:ext cx="3865680" cy="2375280"/>
          </a:xfrm>
          <a:prstGeom prst="rect">
            <a:avLst/>
          </a:prstGeom>
          <a:ln w="0">
            <a:noFill/>
          </a:ln>
        </p:spPr>
      </p:pic>
      <p:pic>
        <p:nvPicPr>
          <p:cNvPr id="90" name="" descr=""/>
          <p:cNvPicPr/>
          <p:nvPr/>
        </p:nvPicPr>
        <p:blipFill>
          <a:blip r:embed="rId2"/>
          <a:stretch/>
        </p:blipFill>
        <p:spPr>
          <a:xfrm>
            <a:off x="7801200" y="3291840"/>
            <a:ext cx="3900960" cy="30571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74320" y="173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A full list of needed parts and sources is located at</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u="sng">
                <a:solidFill>
                  <a:srgbClr val="008ee6"/>
                </a:solidFill>
                <a:uFillTx/>
                <a:latin typeface="Arial"/>
                <a:ea typeface="DejaVu Sans"/>
                <a:hlinkClick r:id="rId1"/>
              </a:rPr>
              <a:t>https://hex-beam.com/parts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Stainless Steel is recommended, but more expensive.  Zinc coated is less expensive.  Either will work well.  I chose stainless and was around $300 for the entire antenna.</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This list is a great starting point to source parts.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I shopped around and got some parts cheaper. </a:t>
            </a:r>
            <a:endParaRPr b="0" lang="en-US" sz="2400" spc="-1" strike="noStrike">
              <a:latin typeface="Arial"/>
            </a:endParaRPr>
          </a:p>
          <a:p>
            <a:pPr>
              <a:lnSpc>
                <a:spcPct val="100000"/>
              </a:lnSpc>
              <a:buNone/>
            </a:pPr>
            <a:endParaRPr b="0" lang="en-US" sz="2400" spc="-1" strike="noStrike">
              <a:latin typeface="Arial"/>
            </a:endParaRPr>
          </a:p>
        </p:txBody>
      </p:sp>
      <p:sp>
        <p:nvSpPr>
          <p:cNvPr id="92" name="CustomShape 2"/>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Parts:</a:t>
            </a:r>
            <a:endParaRPr b="0" lang="en-US" sz="6000" spc="-1" strike="noStrike">
              <a:latin typeface="Arial"/>
            </a:endParaRPr>
          </a:p>
        </p:txBody>
      </p:sp>
      <p:pic>
        <p:nvPicPr>
          <p:cNvPr id="93" name="" descr=""/>
          <p:cNvPicPr/>
          <p:nvPr/>
        </p:nvPicPr>
        <p:blipFill>
          <a:blip r:embed="rId2"/>
          <a:stretch/>
        </p:blipFill>
        <p:spPr>
          <a:xfrm>
            <a:off x="7772400" y="3270960"/>
            <a:ext cx="2832480" cy="34934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274320" y="173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It doesn’t matter what order you assemble the components.  I built this over a few months to spread out the cost.  The availability of parts was a bit spotty, but I only had to wait a few days to a few weeks to get the parts that I needed.</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Once the components are all complete, then it is a good idea to assemble the antenna on a large table or a post.  I put a 5’ section of chain link top-rail in a bucket of cement and to assemble the antenna.  A 6’ step-ladder was needed to reach the 17 and 20 meter bands. </a:t>
            </a:r>
            <a:endParaRPr b="0" lang="en-US" sz="2400" spc="-1" strike="noStrike">
              <a:latin typeface="Arial"/>
            </a:endParaRPr>
          </a:p>
        </p:txBody>
      </p:sp>
      <p:sp>
        <p:nvSpPr>
          <p:cNvPr id="95" name="CustomShape 2"/>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Assembly:</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274320" y="1735920"/>
            <a:ext cx="112284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I use a RigExpert tuner for my </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tuning needs. I was able to get the</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SWR close to 1:1.  The bandwidth </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is really good and receive is really</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quiet on this antenna.</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First contact was on June 25, 2022</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20 M.  Lynn Young - </a:t>
            </a:r>
            <a:r>
              <a:rPr b="1" lang="en-US" sz="2400" spc="-1" strike="noStrike">
                <a:solidFill>
                  <a:srgbClr val="000000"/>
                </a:solidFill>
                <a:latin typeface="Arial"/>
                <a:ea typeface="DejaVu Sans"/>
              </a:rPr>
              <a:t>K7HAM </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from Gilbert AZ on FT8.  </a:t>
            </a:r>
            <a:endParaRPr b="0" lang="en-US" sz="2400" spc="-1" strike="noStrike">
              <a:latin typeface="Arial"/>
            </a:endParaRPr>
          </a:p>
        </p:txBody>
      </p:sp>
      <p:sp>
        <p:nvSpPr>
          <p:cNvPr id="97" name="CustomShape 2"/>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Tuning:</a:t>
            </a:r>
            <a:endParaRPr b="0" lang="en-US" sz="6000" spc="-1" strike="noStrike">
              <a:latin typeface="Arial"/>
            </a:endParaRPr>
          </a:p>
        </p:txBody>
      </p:sp>
      <p:pic>
        <p:nvPicPr>
          <p:cNvPr id="98" name="" descr=""/>
          <p:cNvPicPr/>
          <p:nvPr/>
        </p:nvPicPr>
        <p:blipFill>
          <a:blip r:embed="rId1"/>
          <a:stretch/>
        </p:blipFill>
        <p:spPr>
          <a:xfrm>
            <a:off x="6217920" y="182880"/>
            <a:ext cx="4941360" cy="65890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CustomShape 1"/>
          <p:cNvSpPr/>
          <p:nvPr/>
        </p:nvSpPr>
        <p:spPr>
          <a:xfrm>
            <a:off x="565200" y="770760"/>
            <a:ext cx="7325280" cy="125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4000" spc="-1" strike="noStrike">
                <a:solidFill>
                  <a:srgbClr val="000000"/>
                </a:solidFill>
                <a:latin typeface="Neue Haas Grotesk Text Pro"/>
                <a:ea typeface="DejaVu Sans"/>
              </a:rPr>
              <a:t>A bit about me</a:t>
            </a:r>
            <a:endParaRPr b="0" lang="en-US" sz="4000" spc="-1" strike="noStrike">
              <a:latin typeface="Arial"/>
            </a:endParaRPr>
          </a:p>
        </p:txBody>
      </p:sp>
      <p:sp>
        <p:nvSpPr>
          <p:cNvPr id="54" name="CustomShape 2"/>
          <p:cNvSpPr/>
          <p:nvPr/>
        </p:nvSpPr>
        <p:spPr>
          <a:xfrm>
            <a:off x="565200" y="1596960"/>
            <a:ext cx="7325280" cy="4194720"/>
          </a:xfrm>
          <a:prstGeom prst="rect">
            <a:avLst/>
          </a:prstGeom>
          <a:noFill/>
          <a:ln w="0">
            <a:noFill/>
          </a:ln>
        </p:spPr>
        <p:style>
          <a:lnRef idx="0"/>
          <a:fillRef idx="0"/>
          <a:effectRef idx="0"/>
          <a:fontRef idx="minor"/>
        </p:style>
        <p:txBody>
          <a:bodyPr lIns="90000" rIns="90000" tIns="45000" bIns="45000" anchor="t">
            <a:normAutofit fontScale="94000"/>
          </a:bodyPr>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DejaVu Sans"/>
              </a:rPr>
              <a:t>Engineering manager for Brigham Young University Office of Information Technology</a:t>
            </a: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Neue Haas Grotesk Text Pro"/>
              </a:rPr>
              <a:t>KD7TZG first licensed January 2003</a:t>
            </a: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Neue Haas Grotesk Text Pro"/>
              </a:rPr>
              <a:t>Linux user since 2005</a:t>
            </a: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Neue Haas Grotesk Text Pro"/>
              </a:rPr>
              <a:t>On the team that researched and brought enterprise Linux to Brigham Young University</a:t>
            </a: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Neue Haas Grotesk Text Pro"/>
              </a:rPr>
              <a:t>ARRL Registered License Instructor</a:t>
            </a: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Neue Haas Grotesk Text Pro"/>
              </a:rPr>
              <a:t>VE with W5YI-VEC and ARRL VEC</a:t>
            </a: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Neue Haas Grotesk Text Pro"/>
              </a:rPr>
              <a:t>Vanity Call Sign KR0OT to merge love of radio and Linux</a:t>
            </a:r>
            <a:endParaRPr b="0" lang="en-US" sz="2400" spc="-1" strike="noStrike">
              <a:latin typeface="Arial"/>
            </a:endParaRPr>
          </a:p>
        </p:txBody>
      </p:sp>
      <p:pic>
        <p:nvPicPr>
          <p:cNvPr id="55" name="" descr=""/>
          <p:cNvPicPr/>
          <p:nvPr/>
        </p:nvPicPr>
        <p:blipFill>
          <a:blip r:embed="rId1"/>
          <a:stretch/>
        </p:blipFill>
        <p:spPr>
          <a:xfrm>
            <a:off x="7802280" y="640080"/>
            <a:ext cx="4075920" cy="364860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274320" y="1735920"/>
            <a:ext cx="63072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The Hexbeam weighs about 25 lbs.  This is a bit heavy for a fiberglass mast so I ordered a 35’ telescoping steel mast from ROHN. I carried the hexbeam up on the roof like an umbrella and used two u-bolts to fasten it to the mast.  The bottom of the hexbeam is a 1.25 OD 4’ fiberglass mast from the spreader arm kit.  This worked well until….  </a:t>
            </a:r>
            <a:endParaRPr b="0" lang="en-US" sz="2400" spc="-1" strike="noStrike">
              <a:latin typeface="Arial"/>
            </a:endParaRPr>
          </a:p>
        </p:txBody>
      </p:sp>
      <p:sp>
        <p:nvSpPr>
          <p:cNvPr id="100" name="CustomShape 2"/>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Installing:</a:t>
            </a:r>
            <a:endParaRPr b="0" lang="en-US" sz="6000" spc="-1" strike="noStrike">
              <a:latin typeface="Arial"/>
            </a:endParaRPr>
          </a:p>
        </p:txBody>
      </p:sp>
      <p:pic>
        <p:nvPicPr>
          <p:cNvPr id="101" name="" descr=""/>
          <p:cNvPicPr/>
          <p:nvPr/>
        </p:nvPicPr>
        <p:blipFill>
          <a:blip r:embed="rId1"/>
          <a:stretch/>
        </p:blipFill>
        <p:spPr>
          <a:xfrm>
            <a:off x="6756840" y="0"/>
            <a:ext cx="5128200" cy="68385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274320" y="1735920"/>
            <a:ext cx="81360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I inherited a Yaesu G-400RC antenna rotator from Ken Krutsch </a:t>
            </a:r>
            <a:r>
              <a:rPr b="1" lang="en-US" sz="2400" spc="-1" strike="noStrike">
                <a:solidFill>
                  <a:srgbClr val="000000"/>
                </a:solidFill>
                <a:latin typeface="Arial"/>
                <a:ea typeface="DejaVu Sans"/>
              </a:rPr>
              <a:t>KM7TJ.  </a:t>
            </a:r>
            <a:r>
              <a:rPr b="0" lang="en-US" sz="2400" spc="-1" strike="noStrike">
                <a:solidFill>
                  <a:srgbClr val="000000"/>
                </a:solidFill>
                <a:latin typeface="Arial"/>
                <a:ea typeface="DejaVu Sans"/>
              </a:rPr>
              <a:t>I put in the rotator and with the Spanish Fork Canyon wind and ...</a:t>
            </a:r>
            <a:endParaRPr b="0" lang="en-US" sz="2400" spc="-1" strike="noStrike">
              <a:latin typeface="Arial"/>
            </a:endParaRPr>
          </a:p>
        </p:txBody>
      </p:sp>
      <p:sp>
        <p:nvSpPr>
          <p:cNvPr id="103" name="CustomShape 2"/>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Installing:</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274320" y="1735920"/>
            <a:ext cx="6307200" cy="48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SNAP!  Three days later we had gusting winds.  The 4’ fiberglass was too flexible and broke.  I replaced it by putting a shorter section of chain-link top rail.</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It holds up to the wind </a:t>
            </a:r>
            <a:r>
              <a:rPr b="1" lang="en-US" sz="2400" spc="-1" strike="noStrike">
                <a:solidFill>
                  <a:srgbClr val="000000"/>
                </a:solidFill>
                <a:latin typeface="Arial"/>
                <a:ea typeface="DejaVu Sans"/>
              </a:rPr>
              <a:t>MUCH</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better.</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
        <p:nvSpPr>
          <p:cNvPr id="105" name="CustomShape 2"/>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Installing:</a:t>
            </a:r>
            <a:endParaRPr b="0" lang="en-US" sz="6000" spc="-1" strike="noStrike">
              <a:latin typeface="Arial"/>
            </a:endParaRPr>
          </a:p>
        </p:txBody>
      </p:sp>
      <p:pic>
        <p:nvPicPr>
          <p:cNvPr id="106" name="" descr=""/>
          <p:cNvPicPr/>
          <p:nvPr/>
        </p:nvPicPr>
        <p:blipFill>
          <a:blip r:embed="rId1"/>
          <a:stretch/>
        </p:blipFill>
        <p:spPr>
          <a:xfrm>
            <a:off x="4754880" y="3200400"/>
            <a:ext cx="7197120" cy="354420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Results:</a:t>
            </a:r>
            <a:endParaRPr b="0" lang="en-US" sz="6000" spc="-1" strike="noStrike">
              <a:latin typeface="Arial"/>
            </a:endParaRPr>
          </a:p>
        </p:txBody>
      </p:sp>
      <p:pic>
        <p:nvPicPr>
          <p:cNvPr id="108" name="" descr=""/>
          <p:cNvPicPr/>
          <p:nvPr/>
        </p:nvPicPr>
        <p:blipFill>
          <a:blip r:embed="rId1"/>
          <a:stretch/>
        </p:blipFill>
        <p:spPr>
          <a:xfrm>
            <a:off x="616320" y="1988640"/>
            <a:ext cx="7338600" cy="34059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20M:</a:t>
            </a:r>
            <a:endParaRPr b="0" lang="en-US" sz="6000" spc="-1" strike="noStrike">
              <a:latin typeface="Arial"/>
            </a:endParaRPr>
          </a:p>
        </p:txBody>
      </p:sp>
      <p:pic>
        <p:nvPicPr>
          <p:cNvPr id="110" name="" descr=""/>
          <p:cNvPicPr/>
          <p:nvPr/>
        </p:nvPicPr>
        <p:blipFill>
          <a:blip r:embed="rId1"/>
          <a:stretch/>
        </p:blipFill>
        <p:spPr>
          <a:xfrm>
            <a:off x="212040" y="1737360"/>
            <a:ext cx="11674800" cy="48459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17M:</a:t>
            </a:r>
            <a:endParaRPr b="0" lang="en-US" sz="6000" spc="-1" strike="noStrike">
              <a:latin typeface="Arial"/>
            </a:endParaRPr>
          </a:p>
        </p:txBody>
      </p:sp>
      <p:pic>
        <p:nvPicPr>
          <p:cNvPr id="112" name="" descr=""/>
          <p:cNvPicPr/>
          <p:nvPr/>
        </p:nvPicPr>
        <p:blipFill>
          <a:blip r:embed="rId1"/>
          <a:stretch/>
        </p:blipFill>
        <p:spPr>
          <a:xfrm>
            <a:off x="0" y="1920240"/>
            <a:ext cx="12316320" cy="48841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15M:</a:t>
            </a:r>
            <a:endParaRPr b="0" lang="en-US" sz="6000" spc="-1" strike="noStrike">
              <a:latin typeface="Arial"/>
            </a:endParaRPr>
          </a:p>
        </p:txBody>
      </p:sp>
      <p:pic>
        <p:nvPicPr>
          <p:cNvPr id="114" name="" descr=""/>
          <p:cNvPicPr/>
          <p:nvPr/>
        </p:nvPicPr>
        <p:blipFill>
          <a:blip r:embed="rId1"/>
          <a:stretch/>
        </p:blipFill>
        <p:spPr>
          <a:xfrm>
            <a:off x="731520" y="2103120"/>
            <a:ext cx="10972440" cy="44802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12M:</a:t>
            </a:r>
            <a:endParaRPr b="0" lang="en-US" sz="6000" spc="-1" strike="noStrike">
              <a:latin typeface="Arial"/>
            </a:endParaRPr>
          </a:p>
        </p:txBody>
      </p:sp>
      <p:pic>
        <p:nvPicPr>
          <p:cNvPr id="116" name="" descr=""/>
          <p:cNvPicPr/>
          <p:nvPr/>
        </p:nvPicPr>
        <p:blipFill>
          <a:blip r:embed="rId1"/>
          <a:stretch/>
        </p:blipFill>
        <p:spPr>
          <a:xfrm>
            <a:off x="446760" y="2103120"/>
            <a:ext cx="11348640" cy="41144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10M:</a:t>
            </a:r>
            <a:endParaRPr b="0" lang="en-US" sz="6000" spc="-1" strike="noStrike">
              <a:latin typeface="Arial"/>
            </a:endParaRPr>
          </a:p>
        </p:txBody>
      </p:sp>
      <p:pic>
        <p:nvPicPr>
          <p:cNvPr id="118" name="" descr=""/>
          <p:cNvPicPr/>
          <p:nvPr/>
        </p:nvPicPr>
        <p:blipFill>
          <a:blip r:embed="rId1"/>
          <a:stretch/>
        </p:blipFill>
        <p:spPr>
          <a:xfrm>
            <a:off x="506520" y="2256120"/>
            <a:ext cx="11001600" cy="40528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46000"/>
          </a:bodyPr>
          <a:p>
            <a:pPr>
              <a:lnSpc>
                <a:spcPct val="100000"/>
              </a:lnSpc>
              <a:buNone/>
            </a:pPr>
            <a:r>
              <a:rPr b="1" lang="en-US" sz="6000" spc="-1" strike="noStrike">
                <a:solidFill>
                  <a:srgbClr val="000000"/>
                </a:solidFill>
                <a:latin typeface="Neue Haas Grotesk Text Pro"/>
                <a:ea typeface="DejaVu Sans"/>
              </a:rPr>
              <a:t>But what about the other bands?</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CustomShape 1"/>
          <p:cNvSpPr/>
          <p:nvPr/>
        </p:nvSpPr>
        <p:spPr>
          <a:xfrm>
            <a:off x="565200" y="770760"/>
            <a:ext cx="7325280" cy="125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4000" spc="-1" strike="noStrike">
                <a:solidFill>
                  <a:srgbClr val="000000"/>
                </a:solidFill>
                <a:latin typeface="Neue Haas Grotesk Text Pro"/>
                <a:ea typeface="DejaVu Sans"/>
              </a:rPr>
              <a:t>A bit about you</a:t>
            </a:r>
            <a:endParaRPr b="0" lang="en-US" sz="4000" spc="-1" strike="noStrike">
              <a:latin typeface="Arial"/>
            </a:endParaRPr>
          </a:p>
        </p:txBody>
      </p:sp>
      <p:sp>
        <p:nvSpPr>
          <p:cNvPr id="57" name="CustomShape 2"/>
          <p:cNvSpPr/>
          <p:nvPr/>
        </p:nvSpPr>
        <p:spPr>
          <a:xfrm>
            <a:off x="565200" y="1596960"/>
            <a:ext cx="7325280" cy="4194720"/>
          </a:xfrm>
          <a:prstGeom prst="rect">
            <a:avLst/>
          </a:prstGeom>
          <a:noFill/>
          <a:ln w="0">
            <a:noFill/>
          </a:ln>
        </p:spPr>
        <p:style>
          <a:lnRef idx="0"/>
          <a:fillRef idx="0"/>
          <a:effectRef idx="0"/>
          <a:fontRef idx="minor"/>
        </p:style>
        <p:txBody>
          <a:bodyPr lIns="90000" rIns="90000" tIns="45000" bIns="45000" anchor="t">
            <a:normAutofit/>
          </a:bodyPr>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DejaVu Sans"/>
              </a:rPr>
              <a:t>What do you want to get out of this class?</a:t>
            </a:r>
            <a:endParaRPr b="0" lang="en-US" sz="2400" spc="-1" strike="noStrike">
              <a:latin typeface="Arial"/>
            </a:endParaRPr>
          </a:p>
          <a:p>
            <a:pPr>
              <a:lnSpc>
                <a:spcPct val="100000"/>
              </a:lnSpc>
              <a:spcBef>
                <a:spcPts val="901"/>
              </a:spcBef>
              <a:buNone/>
            </a:pPr>
            <a:endParaRPr b="0" lang="en-US" sz="2400" spc="-1" strike="noStrike">
              <a:latin typeface="Arial"/>
            </a:endParaRPr>
          </a:p>
          <a:p>
            <a:pPr marL="228600" indent="-218520">
              <a:lnSpc>
                <a:spcPct val="100000"/>
              </a:lnSpc>
              <a:spcBef>
                <a:spcPts val="901"/>
              </a:spcBef>
              <a:buClr>
                <a:srgbClr val="000000"/>
              </a:buClr>
              <a:buFont typeface="Arial"/>
              <a:buChar char="•"/>
            </a:pPr>
            <a:r>
              <a:rPr b="0" lang="en-US" sz="2400" spc="-1" strike="noStrike">
                <a:solidFill>
                  <a:srgbClr val="000000"/>
                </a:solidFill>
                <a:latin typeface="Neue Haas Grotesk Text Pro"/>
                <a:ea typeface="DejaVu Sans"/>
              </a:rPr>
              <a:t>This is an “open-source” training.  I will do my best to address topics you are interested in and answer what questions you have.</a:t>
            </a:r>
            <a:endParaRPr b="0" lang="en-US" sz="2400" spc="-1" strike="noStrike">
              <a:latin typeface="Arial"/>
            </a:endParaRPr>
          </a:p>
        </p:txBody>
      </p:sp>
      <p:pic>
        <p:nvPicPr>
          <p:cNvPr id="58" name="" descr=""/>
          <p:cNvPicPr/>
          <p:nvPr/>
        </p:nvPicPr>
        <p:blipFill>
          <a:blip r:embed="rId1"/>
          <a:stretch/>
        </p:blipFill>
        <p:spPr>
          <a:xfrm>
            <a:off x="8097840" y="2468880"/>
            <a:ext cx="3140280" cy="312480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46000"/>
          </a:bodyPr>
          <a:p>
            <a:pPr>
              <a:lnSpc>
                <a:spcPct val="100000"/>
              </a:lnSpc>
              <a:buNone/>
            </a:pPr>
            <a:r>
              <a:rPr b="1" lang="en-US" sz="6000" spc="-1" strike="noStrike">
                <a:solidFill>
                  <a:srgbClr val="000000"/>
                </a:solidFill>
                <a:latin typeface="Neue Haas Grotesk Text Pro"/>
                <a:ea typeface="DejaVu Sans"/>
              </a:rPr>
              <a:t>But what about the other bands?</a:t>
            </a:r>
            <a:endParaRPr b="0" lang="en-US" sz="6000" spc="-1" strike="noStrike">
              <a:latin typeface="Arial"/>
            </a:endParaRPr>
          </a:p>
        </p:txBody>
      </p:sp>
      <p:sp>
        <p:nvSpPr>
          <p:cNvPr id="121" name="TextShape 2"/>
          <p:cNvSpPr/>
          <p:nvPr/>
        </p:nvSpPr>
        <p:spPr>
          <a:xfrm>
            <a:off x="822960" y="2377440"/>
            <a:ext cx="9143640" cy="2194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latin typeface="Arial"/>
              </a:rPr>
              <a:t>I also get 40M, 60M, and 80M.  160M is &gt; 1:10 so my tuner won’t tune this band up.</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565200" y="768240"/>
            <a:ext cx="11502720" cy="942480"/>
          </a:xfrm>
          <a:prstGeom prst="rect">
            <a:avLst/>
          </a:prstGeom>
          <a:noFill/>
          <a:ln w="0">
            <a:noFill/>
          </a:ln>
        </p:spPr>
        <p:style>
          <a:lnRef idx="0"/>
          <a:fillRef idx="0"/>
          <a:effectRef idx="0"/>
          <a:fontRef idx="minor"/>
        </p:style>
        <p:txBody>
          <a:bodyPr lIns="90000" rIns="90000" tIns="45000" bIns="45000" anchor="t">
            <a:normAutofit fontScale="93000"/>
          </a:bodyPr>
          <a:p>
            <a:pPr>
              <a:lnSpc>
                <a:spcPct val="100000"/>
              </a:lnSpc>
              <a:buNone/>
            </a:pPr>
            <a:r>
              <a:rPr b="1" lang="en-US" sz="6000" spc="-1" strike="noStrike">
                <a:solidFill>
                  <a:srgbClr val="000000"/>
                </a:solidFill>
                <a:latin typeface="Neue Haas Grotesk Text Pro"/>
                <a:ea typeface="DejaVu Sans"/>
              </a:rPr>
              <a:t>Special Thanks to:</a:t>
            </a:r>
            <a:endParaRPr b="0" lang="en-US" sz="6000" spc="-1" strike="noStrike">
              <a:latin typeface="Arial"/>
            </a:endParaRPr>
          </a:p>
          <a:p>
            <a:pPr>
              <a:lnSpc>
                <a:spcPct val="100000"/>
              </a:lnSpc>
              <a:buNone/>
            </a:pPr>
            <a:endParaRPr b="0" lang="en-US" sz="6000" spc="-1" strike="noStrike">
              <a:latin typeface="Arial"/>
            </a:endParaRPr>
          </a:p>
        </p:txBody>
      </p:sp>
      <p:sp>
        <p:nvSpPr>
          <p:cNvPr id="123" name="CustomShape 2"/>
          <p:cNvSpPr/>
          <p:nvPr/>
        </p:nvSpPr>
        <p:spPr>
          <a:xfrm>
            <a:off x="91440" y="1757160"/>
            <a:ext cx="5484240" cy="464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Mike Traffic </a:t>
            </a:r>
            <a:r>
              <a:rPr b="1" lang="en-US" sz="1800" spc="-1" strike="noStrike">
                <a:solidFill>
                  <a:srgbClr val="000000"/>
                </a:solidFill>
                <a:latin typeface="Arial"/>
                <a:ea typeface="DejaVu Sans"/>
              </a:rPr>
              <a:t>N1HXA </a:t>
            </a:r>
            <a:r>
              <a:rPr b="0" lang="en-US" sz="1800" spc="-1" strike="noStrike">
                <a:solidFill>
                  <a:srgbClr val="000000"/>
                </a:solidFill>
                <a:latin typeface="Arial"/>
                <a:ea typeface="DejaVu Sans"/>
              </a:rPr>
              <a:t>for inventing the Hex Beam</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Se Hunt </a:t>
            </a:r>
            <a:r>
              <a:rPr b="1" lang="en-US" sz="1800" spc="-1" strike="noStrike">
                <a:solidFill>
                  <a:srgbClr val="000000"/>
                </a:solidFill>
                <a:latin typeface="Arial"/>
                <a:ea typeface="DejaVu Sans"/>
              </a:rPr>
              <a:t>G3TXQ</a:t>
            </a:r>
            <a:r>
              <a:rPr b="0" lang="en-US" sz="1800" spc="-1" strike="noStrike">
                <a:solidFill>
                  <a:srgbClr val="000000"/>
                </a:solidFill>
                <a:latin typeface="Arial"/>
                <a:ea typeface="DejaVu Sans"/>
              </a:rPr>
              <a:t> (silent key) and Leo Shoemaker, Jr.  </a:t>
            </a:r>
            <a:r>
              <a:rPr b="1" lang="en-US" sz="1800" spc="-1" strike="noStrike">
                <a:solidFill>
                  <a:srgbClr val="000000"/>
                </a:solidFill>
                <a:latin typeface="Arial"/>
                <a:ea typeface="DejaVu Sans"/>
              </a:rPr>
              <a:t>K4KIO</a:t>
            </a:r>
            <a:r>
              <a:rPr b="0" lang="en-US" sz="1800" spc="-1" strike="noStrike">
                <a:solidFill>
                  <a:srgbClr val="000000"/>
                </a:solidFill>
                <a:latin typeface="Arial"/>
                <a:ea typeface="DejaVu Sans"/>
              </a:rPr>
              <a:t> for the DIY Hexbeam web page.</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Ken Krutch </a:t>
            </a:r>
            <a:r>
              <a:rPr b="1" lang="en-US" sz="1800" spc="-1" strike="noStrike">
                <a:solidFill>
                  <a:srgbClr val="000000"/>
                </a:solidFill>
                <a:latin typeface="Arial"/>
                <a:ea typeface="DejaVu Sans"/>
              </a:rPr>
              <a:t>KM7TJ </a:t>
            </a:r>
            <a:r>
              <a:rPr b="0" lang="en-US" sz="1800" spc="-1" strike="noStrike">
                <a:solidFill>
                  <a:srgbClr val="000000"/>
                </a:solidFill>
                <a:latin typeface="Arial"/>
                <a:ea typeface="DejaVu Sans"/>
              </a:rPr>
              <a:t>for donating a rotator to this project.</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Courtney Elliot </a:t>
            </a:r>
            <a:r>
              <a:rPr b="1" lang="en-US" sz="1800" spc="-1" strike="noStrike">
                <a:solidFill>
                  <a:srgbClr val="000000"/>
                </a:solidFill>
                <a:latin typeface="Arial"/>
                <a:ea typeface="DejaVu Sans"/>
              </a:rPr>
              <a:t>KJ7DNK</a:t>
            </a:r>
            <a:r>
              <a:rPr b="0" lang="en-US" sz="1800" spc="-1" strike="noStrike">
                <a:solidFill>
                  <a:srgbClr val="000000"/>
                </a:solidFill>
                <a:latin typeface="Arial"/>
                <a:ea typeface="DejaVu Sans"/>
              </a:rPr>
              <a:t> neighbor and fishing buddy of almost 30 years for his generous offers to help</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And of course my </a:t>
            </a:r>
            <a:r>
              <a:rPr b="1" lang="en-US" sz="1800" spc="-1" strike="noStrike">
                <a:solidFill>
                  <a:srgbClr val="000000"/>
                </a:solidFill>
                <a:latin typeface="Arial"/>
                <a:ea typeface="DejaVu Sans"/>
              </a:rPr>
              <a:t>XYL</a:t>
            </a:r>
            <a:r>
              <a:rPr b="0" lang="en-US" sz="1800" spc="-1" strike="noStrike">
                <a:solidFill>
                  <a:srgbClr val="000000"/>
                </a:solidFill>
                <a:latin typeface="Arial"/>
                <a:ea typeface="DejaVu Sans"/>
              </a:rPr>
              <a:t> Tania for her encouragement for yet another antenna.</a:t>
            </a:r>
            <a:endParaRPr b="0" lang="en-US" sz="1800" spc="-1" strike="noStrike">
              <a:latin typeface="Arial"/>
            </a:endParaRPr>
          </a:p>
          <a:p>
            <a:pPr>
              <a:lnSpc>
                <a:spcPct val="100000"/>
              </a:lnSpc>
              <a:buNone/>
            </a:pPr>
            <a:endParaRPr b="0" lang="en-US" sz="1800" spc="-1" strike="noStrike">
              <a:latin typeface="Arial"/>
            </a:endParaRPr>
          </a:p>
        </p:txBody>
      </p:sp>
      <p:pic>
        <p:nvPicPr>
          <p:cNvPr id="124" name="" descr=""/>
          <p:cNvPicPr/>
          <p:nvPr/>
        </p:nvPicPr>
        <p:blipFill>
          <a:blip r:embed="rId1"/>
          <a:stretch/>
        </p:blipFill>
        <p:spPr>
          <a:xfrm>
            <a:off x="5669280" y="1988640"/>
            <a:ext cx="6246360" cy="468432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5" name="Group 1"/>
          <p:cNvGrpSpPr/>
          <p:nvPr/>
        </p:nvGrpSpPr>
        <p:grpSpPr>
          <a:xfrm>
            <a:off x="6201360" y="0"/>
            <a:ext cx="5980320" cy="6847560"/>
            <a:chOff x="6201360" y="0"/>
            <a:chExt cx="5980320" cy="6847560"/>
          </a:xfrm>
        </p:grpSpPr>
        <p:sp>
          <p:nvSpPr>
            <p:cNvPr id="126" name="CustomShape 2"/>
            <p:cNvSpPr/>
            <p:nvPr/>
          </p:nvSpPr>
          <p:spPr>
            <a:xfrm>
              <a:off x="6201360" y="354924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27" name="CustomShape 3"/>
            <p:cNvSpPr/>
            <p:nvPr/>
          </p:nvSpPr>
          <p:spPr>
            <a:xfrm>
              <a:off x="6201360" y="0"/>
              <a:ext cx="1120320" cy="555120"/>
            </a:xfrm>
            <a:custGeom>
              <a:avLst/>
              <a:gdLst/>
              <a:ah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28" name="CustomShape 4"/>
            <p:cNvSpPr/>
            <p:nvPr/>
          </p:nvSpPr>
          <p:spPr>
            <a:xfrm>
              <a:off x="7564320" y="6292440"/>
              <a:ext cx="1120320" cy="555120"/>
            </a:xfrm>
            <a:custGeom>
              <a:avLst/>
              <a:gdLst/>
              <a:ah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29" name="CustomShape 5"/>
            <p:cNvSpPr/>
            <p:nvPr/>
          </p:nvSpPr>
          <p:spPr>
            <a:xfrm>
              <a:off x="7564320" y="354924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30" name="CustomShape 6"/>
            <p:cNvSpPr/>
            <p:nvPr/>
          </p:nvSpPr>
          <p:spPr>
            <a:xfrm>
              <a:off x="7564320" y="217800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31" name="CustomShape 7"/>
            <p:cNvSpPr/>
            <p:nvPr/>
          </p:nvSpPr>
          <p:spPr>
            <a:xfrm>
              <a:off x="7564320" y="806400"/>
              <a:ext cx="1120320" cy="1120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2" name="CustomShape 8"/>
            <p:cNvSpPr/>
            <p:nvPr/>
          </p:nvSpPr>
          <p:spPr>
            <a:xfrm>
              <a:off x="7564320" y="0"/>
              <a:ext cx="1120320" cy="555120"/>
            </a:xfrm>
            <a:custGeom>
              <a:avLst/>
              <a:gdLst/>
              <a:ah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33" name="CustomShape 9"/>
            <p:cNvSpPr/>
            <p:nvPr/>
          </p:nvSpPr>
          <p:spPr>
            <a:xfrm>
              <a:off x="8927280" y="6292440"/>
              <a:ext cx="1120320" cy="555120"/>
            </a:xfrm>
            <a:custGeom>
              <a:avLst/>
              <a:gdLst/>
              <a:ah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4" name="CustomShape 10"/>
            <p:cNvSpPr/>
            <p:nvPr/>
          </p:nvSpPr>
          <p:spPr>
            <a:xfrm>
              <a:off x="8927280" y="492084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35" name="CustomShape 11"/>
            <p:cNvSpPr/>
            <p:nvPr/>
          </p:nvSpPr>
          <p:spPr>
            <a:xfrm>
              <a:off x="8927280" y="3549240"/>
              <a:ext cx="1120320" cy="1120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6" name="CustomShape 12"/>
            <p:cNvSpPr/>
            <p:nvPr/>
          </p:nvSpPr>
          <p:spPr>
            <a:xfrm>
              <a:off x="8927280" y="2178000"/>
              <a:ext cx="1120320" cy="1120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7" name="CustomShape 13"/>
            <p:cNvSpPr/>
            <p:nvPr/>
          </p:nvSpPr>
          <p:spPr>
            <a:xfrm>
              <a:off x="8927280" y="80640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38" name="CustomShape 14"/>
            <p:cNvSpPr/>
            <p:nvPr/>
          </p:nvSpPr>
          <p:spPr>
            <a:xfrm>
              <a:off x="8927280" y="0"/>
              <a:ext cx="1120320" cy="555120"/>
            </a:xfrm>
            <a:custGeom>
              <a:avLst/>
              <a:gdLst/>
              <a:ah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9" name="CustomShape 15"/>
            <p:cNvSpPr/>
            <p:nvPr/>
          </p:nvSpPr>
          <p:spPr>
            <a:xfrm>
              <a:off x="10289880" y="6292440"/>
              <a:ext cx="1120320" cy="555120"/>
            </a:xfrm>
            <a:custGeom>
              <a:avLst/>
              <a:gdLst/>
              <a:ah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0" name="CustomShape 16"/>
            <p:cNvSpPr/>
            <p:nvPr/>
          </p:nvSpPr>
          <p:spPr>
            <a:xfrm>
              <a:off x="10289880" y="4920840"/>
              <a:ext cx="1120320" cy="1120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41" name="CustomShape 17"/>
            <p:cNvSpPr/>
            <p:nvPr/>
          </p:nvSpPr>
          <p:spPr>
            <a:xfrm>
              <a:off x="10289880" y="354924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2" name="CustomShape 18"/>
            <p:cNvSpPr/>
            <p:nvPr/>
          </p:nvSpPr>
          <p:spPr>
            <a:xfrm>
              <a:off x="10289880" y="806400"/>
              <a:ext cx="1120320" cy="11203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3" name="CustomShape 19"/>
            <p:cNvSpPr/>
            <p:nvPr/>
          </p:nvSpPr>
          <p:spPr>
            <a:xfrm>
              <a:off x="10289880" y="0"/>
              <a:ext cx="1120320" cy="555120"/>
            </a:xfrm>
            <a:custGeom>
              <a:avLst/>
              <a:gdLst/>
              <a:ah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4" name="CustomShape 20"/>
            <p:cNvSpPr/>
            <p:nvPr/>
          </p:nvSpPr>
          <p:spPr>
            <a:xfrm>
              <a:off x="11652840" y="6294960"/>
              <a:ext cx="528840" cy="552600"/>
            </a:xfrm>
            <a:custGeom>
              <a:avLst/>
              <a:gdLst/>
              <a:ah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5" name="CustomShape 21"/>
            <p:cNvSpPr/>
            <p:nvPr/>
          </p:nvSpPr>
          <p:spPr>
            <a:xfrm>
              <a:off x="11652840" y="4923720"/>
              <a:ext cx="528840" cy="1114920"/>
            </a:xfrm>
            <a:custGeom>
              <a:avLst/>
              <a:gdLst/>
              <a:ah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46" name="CustomShape 22"/>
            <p:cNvSpPr/>
            <p:nvPr/>
          </p:nvSpPr>
          <p:spPr>
            <a:xfrm>
              <a:off x="11652840" y="3552120"/>
              <a:ext cx="528840" cy="1114920"/>
            </a:xfrm>
            <a:custGeom>
              <a:avLst/>
              <a:gdLst/>
              <a:ah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7" name="CustomShape 23"/>
            <p:cNvSpPr/>
            <p:nvPr/>
          </p:nvSpPr>
          <p:spPr>
            <a:xfrm>
              <a:off x="11652840" y="2180520"/>
              <a:ext cx="528840" cy="1114920"/>
            </a:xfrm>
            <a:custGeom>
              <a:avLst/>
              <a:gdLst/>
              <a:ah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8" name="CustomShape 24"/>
            <p:cNvSpPr/>
            <p:nvPr/>
          </p:nvSpPr>
          <p:spPr>
            <a:xfrm>
              <a:off x="11652840" y="808920"/>
              <a:ext cx="528840" cy="1114920"/>
            </a:xfrm>
            <a:custGeom>
              <a:avLst/>
              <a:gdLst/>
              <a:ah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49" name="CustomShape 25"/>
            <p:cNvSpPr/>
            <p:nvPr/>
          </p:nvSpPr>
          <p:spPr>
            <a:xfrm>
              <a:off x="11652840" y="0"/>
              <a:ext cx="528840" cy="552600"/>
            </a:xfrm>
            <a:custGeom>
              <a:avLst/>
              <a:gdLst/>
              <a:ah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p:style>
        </p:sp>
      </p:grpSp>
      <p:sp>
        <p:nvSpPr>
          <p:cNvPr id="150" name="Line 26"/>
          <p:cNvSpPr/>
          <p:nvPr/>
        </p:nvSpPr>
        <p:spPr>
          <a:xfrm>
            <a:off x="564840" y="6086880"/>
            <a:ext cx="5066280" cy="360"/>
          </a:xfrm>
          <a:prstGeom prst="line">
            <a:avLst/>
          </a:prstGeom>
          <a:ln w="12600">
            <a:solidFill>
              <a:srgbClr val="ffffff">
                <a:lumMod val="65000"/>
              </a:srgbClr>
            </a:solidFill>
          </a:ln>
        </p:spPr>
        <p:style>
          <a:lnRef idx="1">
            <a:schemeClr val="accent1"/>
          </a:lnRef>
          <a:fillRef idx="0">
            <a:schemeClr val="accent1"/>
          </a:fillRef>
          <a:effectRef idx="0">
            <a:schemeClr val="accent1"/>
          </a:effectRef>
          <a:fontRef idx="minor"/>
        </p:style>
      </p:sp>
      <p:sp>
        <p:nvSpPr>
          <p:cNvPr id="151" name="CustomShape 27"/>
          <p:cNvSpPr/>
          <p:nvPr/>
        </p:nvSpPr>
        <p:spPr>
          <a:xfrm>
            <a:off x="0" y="0"/>
            <a:ext cx="12181680" cy="684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152" name="Picture 4" descr="Yellow question mark"/>
          <p:cNvPicPr/>
          <p:nvPr/>
        </p:nvPicPr>
        <p:blipFill>
          <a:blip r:embed="rId1"/>
          <a:srcRect l="0" t="0" r="-2" b="6264"/>
          <a:stretch/>
        </p:blipFill>
        <p:spPr>
          <a:xfrm>
            <a:off x="3960" y="3960"/>
            <a:ext cx="12181680" cy="6847560"/>
          </a:xfrm>
          <a:prstGeom prst="rect">
            <a:avLst/>
          </a:prstGeom>
          <a:ln w="0">
            <a:noFill/>
          </a:ln>
        </p:spPr>
      </p:pic>
      <p:sp>
        <p:nvSpPr>
          <p:cNvPr id="153" name="CustomShape 28"/>
          <p:cNvSpPr/>
          <p:nvPr/>
        </p:nvSpPr>
        <p:spPr>
          <a:xfrm>
            <a:off x="365760" y="1097280"/>
            <a:ext cx="5476320" cy="1452960"/>
          </a:xfrm>
          <a:prstGeom prst="rect">
            <a:avLst/>
          </a:prstGeom>
          <a:gradFill rotWithShape="0">
            <a:gsLst>
              <a:gs pos="100000">
                <a:srgbClr val="000000"/>
              </a:gs>
              <a:gs pos="100000">
                <a:srgbClr val="000000"/>
              </a:gs>
            </a:gsLst>
            <a:lin ang="13500000"/>
          </a:gradFill>
          <a:ln w="12600">
            <a:noFill/>
          </a:ln>
        </p:spPr>
        <p:style>
          <a:lnRef idx="0"/>
          <a:fillRef idx="0"/>
          <a:effectRef idx="0"/>
          <a:fontRef idx="minor"/>
        </p:style>
      </p:sp>
      <p:sp>
        <p:nvSpPr>
          <p:cNvPr id="154" name="CustomShape 29"/>
          <p:cNvSpPr/>
          <p:nvPr/>
        </p:nvSpPr>
        <p:spPr>
          <a:xfrm>
            <a:off x="565200" y="1302480"/>
            <a:ext cx="4636800" cy="2710800"/>
          </a:xfrm>
          <a:prstGeom prst="rect">
            <a:avLst/>
          </a:prstGeom>
          <a:noFill/>
          <a:ln w="0">
            <a:noFill/>
          </a:ln>
        </p:spPr>
        <p:style>
          <a:lnRef idx="0"/>
          <a:fillRef idx="0"/>
          <a:effectRef idx="0"/>
          <a:fontRef idx="minor"/>
        </p:style>
        <p:txBody>
          <a:bodyPr lIns="90000" rIns="90000" tIns="45000" bIns="45000" anchor="t">
            <a:normAutofit/>
          </a:bodyPr>
          <a:p>
            <a:pPr>
              <a:lnSpc>
                <a:spcPct val="100000"/>
              </a:lnSpc>
              <a:buNone/>
            </a:pPr>
            <a:r>
              <a:rPr b="1" lang="en-US" sz="5400" spc="-1" strike="noStrike">
                <a:solidFill>
                  <a:srgbClr val="ffffff"/>
                </a:solidFill>
                <a:latin typeface="Neue Haas Grotesk Text Pro"/>
                <a:ea typeface="DejaVu Sans"/>
              </a:rPr>
              <a:t>Questions?</a:t>
            </a:r>
            <a:endParaRPr b="0" lang="en-US" sz="5400" spc="-1" strike="noStrike">
              <a:latin typeface="Arial"/>
            </a:endParaRPr>
          </a:p>
        </p:txBody>
      </p:sp>
      <p:grpSp>
        <p:nvGrpSpPr>
          <p:cNvPr id="155" name="Group 30"/>
          <p:cNvGrpSpPr/>
          <p:nvPr/>
        </p:nvGrpSpPr>
        <p:grpSpPr>
          <a:xfrm>
            <a:off x="10291680" y="0"/>
            <a:ext cx="1890000" cy="6847560"/>
            <a:chOff x="10291680" y="0"/>
            <a:chExt cx="1890000" cy="6847560"/>
          </a:xfrm>
        </p:grpSpPr>
        <p:sp>
          <p:nvSpPr>
            <p:cNvPr id="156" name="CustomShape 31"/>
            <p:cNvSpPr/>
            <p:nvPr/>
          </p:nvSpPr>
          <p:spPr>
            <a:xfrm>
              <a:off x="11655720" y="809280"/>
              <a:ext cx="525600" cy="1114560"/>
            </a:xfrm>
            <a:custGeom>
              <a:avLst/>
              <a:gdLst/>
              <a:ah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57" name="CustomShape 32"/>
            <p:cNvSpPr/>
            <p:nvPr/>
          </p:nvSpPr>
          <p:spPr>
            <a:xfrm>
              <a:off x="10291680" y="0"/>
              <a:ext cx="1120320" cy="554760"/>
            </a:xfrm>
            <a:custGeom>
              <a:avLst/>
              <a:gdLst/>
              <a:ah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58" name="CustomShape 33"/>
            <p:cNvSpPr/>
            <p:nvPr/>
          </p:nvSpPr>
          <p:spPr>
            <a:xfrm>
              <a:off x="11656440" y="0"/>
              <a:ext cx="524880" cy="551880"/>
            </a:xfrm>
            <a:custGeom>
              <a:avLst/>
              <a:gdLst/>
              <a:ah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59" name="CustomShape 34"/>
            <p:cNvSpPr/>
            <p:nvPr/>
          </p:nvSpPr>
          <p:spPr>
            <a:xfrm>
              <a:off x="11656440" y="2181240"/>
              <a:ext cx="524880" cy="1114200"/>
            </a:xfrm>
            <a:custGeom>
              <a:avLst/>
              <a:gdLst/>
              <a:ah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0" name="CustomShape 35"/>
            <p:cNvSpPr/>
            <p:nvPr/>
          </p:nvSpPr>
          <p:spPr>
            <a:xfrm>
              <a:off x="10291680" y="806400"/>
              <a:ext cx="1120320" cy="1120320"/>
            </a:xfrm>
            <a:custGeom>
              <a:avLst/>
              <a:gdLst/>
              <a:ah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1" name="CustomShape 36"/>
            <p:cNvSpPr/>
            <p:nvPr/>
          </p:nvSpPr>
          <p:spPr>
            <a:xfrm>
              <a:off x="11656440" y="3552840"/>
              <a:ext cx="524880" cy="1114200"/>
            </a:xfrm>
            <a:custGeom>
              <a:avLst/>
              <a:gdLst/>
              <a:ah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62" name="CustomShape 37"/>
            <p:cNvSpPr/>
            <p:nvPr/>
          </p:nvSpPr>
          <p:spPr>
            <a:xfrm>
              <a:off x="11656800" y="6296040"/>
              <a:ext cx="524880" cy="551520"/>
            </a:xfrm>
            <a:custGeom>
              <a:avLst/>
              <a:gdLst/>
              <a:ah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609480" y="273600"/>
            <a:ext cx="10963440" cy="113580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lang="en-US" sz="4400" spc="-1" strike="noStrike">
                <a:solidFill>
                  <a:srgbClr val="000000"/>
                </a:solidFill>
                <a:latin typeface="Arial"/>
                <a:ea typeface="DejaVu Sans"/>
              </a:rPr>
              <a:t>How to contact me</a:t>
            </a:r>
            <a:endParaRPr b="0" lang="en-US" sz="4400" spc="-1" strike="noStrike">
              <a:latin typeface="Arial"/>
            </a:endParaRPr>
          </a:p>
        </p:txBody>
      </p:sp>
      <p:sp>
        <p:nvSpPr>
          <p:cNvPr id="164" name="CustomShape 2"/>
          <p:cNvSpPr/>
          <p:nvPr/>
        </p:nvSpPr>
        <p:spPr>
          <a:xfrm>
            <a:off x="609480" y="1604520"/>
            <a:ext cx="5416560" cy="396828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lang="en-US" sz="3200" spc="-1" strike="noStrike" u="sng">
                <a:solidFill>
                  <a:srgbClr val="008ee6"/>
                </a:solidFill>
                <a:uFillTx/>
                <a:latin typeface="Arial"/>
                <a:ea typeface="DejaVu Sans"/>
                <a:hlinkClick r:id="rId1"/>
              </a:rPr>
              <a:t>KR0OT@byu.edu</a:t>
            </a:r>
            <a:endParaRPr b="0" lang="en-US" sz="3200" spc="-1" strike="noStrike">
              <a:latin typeface="Arial"/>
            </a:endParaRPr>
          </a:p>
          <a:p>
            <a:pPr>
              <a:lnSpc>
                <a:spcPct val="100000"/>
              </a:lnSpc>
              <a:buNone/>
            </a:pPr>
            <a:r>
              <a:rPr b="0" lang="en-US" sz="3200" spc="-1" strike="noStrike">
                <a:solidFill>
                  <a:srgbClr val="008ee6"/>
                </a:solidFill>
                <a:latin typeface="Arial"/>
                <a:ea typeface="DejaVu Sans"/>
              </a:rPr>
              <a:t>UVARC Slack</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r>
              <a:rPr b="0" lang="en-US" sz="3200" spc="-1" strike="noStrike">
                <a:solidFill>
                  <a:srgbClr val="008ee6"/>
                </a:solidFill>
                <a:latin typeface="Arial"/>
                <a:ea typeface="DejaVu Sans"/>
              </a:rPr>
              <a:t>And if you hear me on the radio!</a:t>
            </a:r>
            <a:endParaRPr b="0" lang="en-US" sz="3200" spc="-1" strike="noStrike">
              <a:latin typeface="Arial"/>
            </a:endParaRPr>
          </a:p>
          <a:p>
            <a:pPr>
              <a:lnSpc>
                <a:spcPct val="100000"/>
              </a:lnSpc>
              <a:buNone/>
            </a:pPr>
            <a:endParaRPr b="0" lang="en-US" sz="3200" spc="-1" strike="noStrike">
              <a:latin typeface="Arial"/>
            </a:endParaRPr>
          </a:p>
          <a:p>
            <a:pPr>
              <a:lnSpc>
                <a:spcPct val="100000"/>
              </a:lnSpc>
              <a:buNone/>
            </a:pPr>
            <a:endParaRPr b="0" lang="en-US" sz="3200" spc="-1" strike="noStrike">
              <a:latin typeface="Arial"/>
            </a:endParaRPr>
          </a:p>
        </p:txBody>
      </p:sp>
      <p:pic>
        <p:nvPicPr>
          <p:cNvPr id="165" name="" descr=""/>
          <p:cNvPicPr/>
          <p:nvPr/>
        </p:nvPicPr>
        <p:blipFill>
          <a:blip r:embed="rId2"/>
          <a:stretch/>
        </p:blipFill>
        <p:spPr>
          <a:xfrm>
            <a:off x="5760720" y="149400"/>
            <a:ext cx="6150960" cy="615096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609480" y="273600"/>
            <a:ext cx="10963440" cy="113580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lang="en-US" sz="4400" spc="-1" strike="noStrike">
                <a:solidFill>
                  <a:srgbClr val="000000"/>
                </a:solidFill>
                <a:latin typeface="Arial"/>
                <a:ea typeface="DejaVu Sans"/>
              </a:rPr>
              <a:t>Additional Resources</a:t>
            </a:r>
            <a:endParaRPr b="0" lang="en-US" sz="4400" spc="-1" strike="noStrike">
              <a:latin typeface="Arial"/>
            </a:endParaRPr>
          </a:p>
        </p:txBody>
      </p:sp>
      <p:sp>
        <p:nvSpPr>
          <p:cNvPr id="167" name="CustomShape 2"/>
          <p:cNvSpPr/>
          <p:nvPr/>
        </p:nvSpPr>
        <p:spPr>
          <a:xfrm>
            <a:off x="609480" y="1604520"/>
            <a:ext cx="5416560" cy="39682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endParaRPr b="0" lang="en-US" sz="1800" spc="-1" strike="noStrike">
              <a:latin typeface="Arial"/>
            </a:endParaRPr>
          </a:p>
        </p:txBody>
      </p:sp>
      <p:sp>
        <p:nvSpPr>
          <p:cNvPr id="168" name="CustomShape 3"/>
          <p:cNvSpPr/>
          <p:nvPr/>
        </p:nvSpPr>
        <p:spPr>
          <a:xfrm>
            <a:off x="609480" y="1604520"/>
            <a:ext cx="4295520" cy="339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a:solidFill>
                  <a:srgbClr val="000000"/>
                </a:solidFill>
                <a:latin typeface="Arial"/>
                <a:ea typeface="DejaVu Sans"/>
              </a:rPr>
              <a:t>https://winlink.org/</a:t>
            </a:r>
            <a:endParaRPr b="0" lang="en-US" sz="1800" spc="-1" strike="noStrike">
              <a:latin typeface="Arial"/>
            </a:endParaRPr>
          </a:p>
        </p:txBody>
      </p:sp>
      <p:sp>
        <p:nvSpPr>
          <p:cNvPr id="169" name="CustomShape 4"/>
          <p:cNvSpPr/>
          <p:nvPr/>
        </p:nvSpPr>
        <p:spPr>
          <a:xfrm>
            <a:off x="614880" y="2020320"/>
            <a:ext cx="5234400" cy="339120"/>
          </a:xfrm>
          <a:prstGeom prst="rect">
            <a:avLst/>
          </a:prstGeom>
          <a:noFill/>
          <a:ln w="0">
            <a:noFill/>
          </a:ln>
        </p:spPr>
        <p:style>
          <a:lnRef idx="0"/>
          <a:fillRef idx="0"/>
          <a:effectRef idx="0"/>
          <a:fontRef idx="minor"/>
        </p:style>
      </p:sp>
      <p:pic>
        <p:nvPicPr>
          <p:cNvPr id="170" name="" descr=""/>
          <p:cNvPicPr/>
          <p:nvPr/>
        </p:nvPicPr>
        <p:blipFill>
          <a:blip r:embed="rId1"/>
          <a:stretch/>
        </p:blipFill>
        <p:spPr>
          <a:xfrm>
            <a:off x="6361200" y="365760"/>
            <a:ext cx="5594760" cy="5570280"/>
          </a:xfrm>
          <a:prstGeom prst="rect">
            <a:avLst/>
          </a:prstGeom>
          <a:ln w="0">
            <a:noFill/>
          </a:ln>
        </p:spPr>
      </p:pic>
      <p:sp>
        <p:nvSpPr>
          <p:cNvPr id="171" name="CustomShape 5"/>
          <p:cNvSpPr/>
          <p:nvPr/>
        </p:nvSpPr>
        <p:spPr>
          <a:xfrm>
            <a:off x="614880" y="2446560"/>
            <a:ext cx="5071320" cy="339120"/>
          </a:xfrm>
          <a:prstGeom prst="rect">
            <a:avLst/>
          </a:prstGeom>
          <a:noFill/>
          <a:ln w="0">
            <a:noFill/>
          </a:ln>
        </p:spPr>
        <p:style>
          <a:lnRef idx="0"/>
          <a:fillRef idx="0"/>
          <a:effectRef idx="0"/>
          <a:fontRef idx="minor"/>
        </p:style>
      </p:sp>
      <p:sp>
        <p:nvSpPr>
          <p:cNvPr id="172" name="CustomShape 6"/>
          <p:cNvSpPr/>
          <p:nvPr/>
        </p:nvSpPr>
        <p:spPr>
          <a:xfrm>
            <a:off x="1280160" y="1005840"/>
            <a:ext cx="3924360" cy="338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1800" spc="-1" strike="noStrike">
                <a:solidFill>
                  <a:srgbClr val="000000"/>
                </a:solidFill>
                <a:latin typeface="Arial"/>
                <a:ea typeface="DejaVu Sans"/>
              </a:rPr>
              <a:t>Or how to WINLINK like a Ninja</a:t>
            </a:r>
            <a:endParaRPr b="0" lang="en-US" sz="1800" spc="-1" strike="noStrike">
              <a:latin typeface="Arial"/>
            </a:endParaRPr>
          </a:p>
        </p:txBody>
      </p:sp>
      <p:sp>
        <p:nvSpPr>
          <p:cNvPr id="173" name="CustomShape 7"/>
          <p:cNvSpPr/>
          <p:nvPr/>
        </p:nvSpPr>
        <p:spPr>
          <a:xfrm>
            <a:off x="628200" y="2035080"/>
            <a:ext cx="6775200" cy="339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u="sng">
                <a:solidFill>
                  <a:srgbClr val="008ee6"/>
                </a:solidFill>
                <a:uFillTx/>
                <a:latin typeface="Arial"/>
                <a:ea typeface="DejaVu Sans"/>
                <a:hlinkClick r:id="rId2"/>
              </a:rPr>
              <a:t>https://www.youtube.com/results?search_query=winlink</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Arial"/>
                <a:ea typeface="DejaVu Sans"/>
              </a:rPr>
              <a:t>K4REF videos are especially useful.</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endParaRPr b="0" lang="en-US" sz="1800" spc="-1" strike="noStrike">
              <a:latin typeface="Arial"/>
            </a:endParaRPr>
          </a:p>
        </p:txBody>
      </p:sp>
      <p:sp>
        <p:nvSpPr>
          <p:cNvPr id="174" name="CustomShape 8"/>
          <p:cNvSpPr/>
          <p:nvPr/>
        </p:nvSpPr>
        <p:spPr>
          <a:xfrm>
            <a:off x="731520" y="3036960"/>
            <a:ext cx="4660200" cy="116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1800" spc="-1" strike="noStrike" u="sng">
                <a:solidFill>
                  <a:srgbClr val="008ee6"/>
                </a:solidFill>
                <a:uFillTx/>
                <a:latin typeface="Arial"/>
                <a:ea typeface="DejaVu Sans"/>
                <a:hlinkClick r:id="rId3"/>
              </a:rPr>
              <a:t>http://www.w1hkj.com/</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8ee6"/>
                </a:solidFill>
                <a:latin typeface="Arial"/>
                <a:ea typeface="DejaVu Sans"/>
              </a:rPr>
              <a:t>W1HKJ &amp; Associates – Makers of FLRIG,  FLDIGI, etc.</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
        <p:nvSpPr>
          <p:cNvPr id="61" name="CustomShape 2"/>
          <p:cNvSpPr/>
          <p:nvPr/>
        </p:nvSpPr>
        <p:spPr>
          <a:xfrm>
            <a:off x="565200" y="1463040"/>
            <a:ext cx="9493200" cy="466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400" spc="-1" strike="noStrike">
                <a:solidFill>
                  <a:srgbClr val="000000"/>
                </a:solidFill>
                <a:latin typeface="Arial"/>
                <a:ea typeface="DejaVu Sans"/>
              </a:rPr>
              <a:t>- Gain</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Front/Back comparable to a two element full size Yagi</a:t>
            </a: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
        <p:nvSpPr>
          <p:cNvPr id="63" name="CustomShape 2"/>
          <p:cNvSpPr/>
          <p:nvPr/>
        </p:nvSpPr>
        <p:spPr>
          <a:xfrm>
            <a:off x="565200" y="1463040"/>
            <a:ext cx="9950400" cy="466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 Gain</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Front/Back comparable to a two element full size Yagi</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Bands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Six bands with low SWR without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Additional bands with a tuner</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
        <p:nvSpPr>
          <p:cNvPr id="65" name="CustomShape 2"/>
          <p:cNvSpPr/>
          <p:nvPr/>
        </p:nvSpPr>
        <p:spPr>
          <a:xfrm>
            <a:off x="565200" y="1463040"/>
            <a:ext cx="9493200" cy="466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 Gain</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Front/Back comparable to a two element full size Yagi</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Bands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Six bands with low SWR without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Additional bands with a tuner</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Broadband characteristics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Low SWR across all bands</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
        <p:nvSpPr>
          <p:cNvPr id="67" name="CustomShape 2"/>
          <p:cNvSpPr/>
          <p:nvPr/>
        </p:nvSpPr>
        <p:spPr>
          <a:xfrm>
            <a:off x="565200" y="1463040"/>
            <a:ext cx="9950400" cy="466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 Gain</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Front/Back comparable to a two element full size Yagi</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Bands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Six bands with low SWR without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Additional bands with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Broadband characteristics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Low SWR across all bands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Low weight and low wind load</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Can use more economical support structures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565200" y="768240"/>
            <a:ext cx="5055480" cy="942480"/>
          </a:xfrm>
          <a:prstGeom prst="rect">
            <a:avLst/>
          </a:prstGeom>
          <a:noFill/>
          <a:ln w="0">
            <a:noFill/>
          </a:ln>
        </p:spPr>
        <p:style>
          <a:lnRef idx="0"/>
          <a:fillRef idx="0"/>
          <a:effectRef idx="0"/>
          <a:fontRef idx="minor"/>
        </p:style>
        <p:txBody>
          <a:bodyPr lIns="90000" rIns="90000" tIns="45000" bIns="45000" anchor="t">
            <a:normAutofit fontScale="57000"/>
          </a:bodyPr>
          <a:p>
            <a:pPr>
              <a:lnSpc>
                <a:spcPct val="100000"/>
              </a:lnSpc>
              <a:buNone/>
            </a:pPr>
            <a:r>
              <a:rPr b="1" lang="en-US" sz="6000" spc="-1" strike="noStrike">
                <a:solidFill>
                  <a:srgbClr val="000000"/>
                </a:solidFill>
                <a:latin typeface="Neue Haas Grotesk Text Pro"/>
                <a:ea typeface="DejaVu Sans"/>
              </a:rPr>
              <a:t>Why a Hexbeam?</a:t>
            </a:r>
            <a:endParaRPr b="0" lang="en-US" sz="6000" spc="-1" strike="noStrike">
              <a:latin typeface="Arial"/>
            </a:endParaRPr>
          </a:p>
        </p:txBody>
      </p:sp>
      <p:sp>
        <p:nvSpPr>
          <p:cNvPr id="69" name="CustomShape 2"/>
          <p:cNvSpPr/>
          <p:nvPr/>
        </p:nvSpPr>
        <p:spPr>
          <a:xfrm>
            <a:off x="565200" y="1463040"/>
            <a:ext cx="9493200" cy="466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2400" spc="-1" strike="noStrike">
                <a:solidFill>
                  <a:srgbClr val="000000"/>
                </a:solidFill>
                <a:latin typeface="Arial"/>
                <a:ea typeface="DejaVu Sans"/>
              </a:rPr>
              <a:t>- Gain</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Front/Back comparable to a two element full size Yagi</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Bands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Six bands with low SWR without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Additional bands with a tuner</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Broadband characteristics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r>
              <a:rPr b="0" lang="en-US" sz="2400" spc="-1" strike="noStrike">
                <a:solidFill>
                  <a:srgbClr val="000000"/>
                </a:solidFill>
                <a:latin typeface="Arial"/>
                <a:ea typeface="DejaVu Sans"/>
              </a:rPr>
              <a:t>Low SWR across all bands</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Low weight and low wind load</a:t>
            </a:r>
            <a:endParaRPr b="0" lang="en-US" sz="2400" spc="-1" strike="noStrike">
              <a:latin typeface="Arial"/>
            </a:endParaRPr>
          </a:p>
          <a:p>
            <a:pPr>
              <a:lnSpc>
                <a:spcPct val="100000"/>
              </a:lnSpc>
              <a:buNone/>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Can use more economical support structures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Construction from general hardware components</a:t>
            </a:r>
            <a:endParaRPr b="0" lang="en-US" sz="2400" spc="-1" strike="noStrike">
              <a:latin typeface="Arial"/>
            </a:endParaRPr>
          </a:p>
          <a:p>
            <a:pPr>
              <a:lnSpc>
                <a:spcPct val="100000"/>
              </a:lnSpc>
              <a:buNone/>
            </a:pPr>
            <a:r>
              <a:rPr b="1" lang="en-US" sz="2400" spc="-1" strike="noStrike">
                <a:solidFill>
                  <a:srgbClr val="000000"/>
                </a:solidFill>
                <a:latin typeface="Arial"/>
                <a:ea typeface="DejaVu Sans"/>
              </a:rPr>
              <a:t> </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224b"/>
      </a:dk2>
      <a:lt2>
        <a:srgbClr val="eff0ef"/>
      </a:lt2>
      <a:accent1>
        <a:srgbClr val="00b2f3"/>
      </a:accent1>
      <a:accent2>
        <a:srgbClr val="0471cc"/>
      </a:accent2>
      <a:accent3>
        <a:srgbClr val="14bba9"/>
      </a:accent3>
      <a:accent4>
        <a:srgbClr val="8bb93b"/>
      </a:accent4>
      <a:accent5>
        <a:srgbClr val="ec970c"/>
      </a:accent5>
      <a:accent6>
        <a:srgbClr val="f55822"/>
      </a:accent6>
      <a:hlink>
        <a:srgbClr val="008ee6"/>
      </a:hlink>
      <a:folHlink>
        <a:srgbClr val="808c8e"/>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2474</TotalTime>
  <Application>LibreOffice/7.3.5.2$Linux_X86_64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2021-12-20T18:47:42Z</dcterms:created>
  <dc:creator/>
  <dc:description/>
  <dc:language>en-US</dc:language>
  <cp:lastModifiedBy/>
  <dcterms:modified xsi:type="dcterms:W3CDTF">2022-08-18T08:52:33Z</dcterms:modified>
  <cp:revision>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Notes">
    <vt:i4>18</vt:i4>
  </property>
  <property fmtid="{D5CDD505-2E9C-101B-9397-08002B2CF9AE}" pid="6" name="PresentationFormat">
    <vt:lpwstr>Widescreen</vt:lpwstr>
  </property>
  <property fmtid="{D5CDD505-2E9C-101B-9397-08002B2CF9AE}" pid="7" name="ScaleCrop">
    <vt:bool>0</vt:bool>
  </property>
  <property fmtid="{D5CDD505-2E9C-101B-9397-08002B2CF9AE}" pid="8" name="ShareDoc">
    <vt:bool>0</vt:bool>
  </property>
  <property fmtid="{D5CDD505-2E9C-101B-9397-08002B2CF9AE}" pid="9" name="Slides">
    <vt:i4>20</vt:i4>
  </property>
</Properties>
</file>